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315" r:id="rId3"/>
    <p:sldId id="307" r:id="rId4"/>
    <p:sldId id="318" r:id="rId5"/>
    <p:sldId id="317" r:id="rId6"/>
    <p:sldId id="326" r:id="rId7"/>
    <p:sldId id="327" r:id="rId8"/>
    <p:sldId id="328" r:id="rId9"/>
    <p:sldId id="320" r:id="rId10"/>
    <p:sldId id="321" r:id="rId11"/>
    <p:sldId id="330" r:id="rId12"/>
    <p:sldId id="323" r:id="rId13"/>
    <p:sldId id="322" r:id="rId14"/>
    <p:sldId id="331" r:id="rId15"/>
    <p:sldId id="333" r:id="rId16"/>
    <p:sldId id="336" r:id="rId17"/>
    <p:sldId id="335" r:id="rId18"/>
    <p:sldId id="332" r:id="rId19"/>
    <p:sldId id="337" r:id="rId20"/>
    <p:sldId id="338" r:id="rId21"/>
    <p:sldId id="339" r:id="rId22"/>
    <p:sldId id="340" r:id="rId23"/>
    <p:sldId id="342" r:id="rId24"/>
    <p:sldId id="348" r:id="rId25"/>
    <p:sldId id="349" r:id="rId26"/>
    <p:sldId id="343" r:id="rId27"/>
    <p:sldId id="344" r:id="rId28"/>
    <p:sldId id="350" r:id="rId29"/>
    <p:sldId id="345" r:id="rId30"/>
    <p:sldId id="353" r:id="rId31"/>
    <p:sldId id="354" r:id="rId32"/>
    <p:sldId id="351" r:id="rId33"/>
    <p:sldId id="346" r:id="rId34"/>
    <p:sldId id="357" r:id="rId35"/>
    <p:sldId id="356" r:id="rId36"/>
    <p:sldId id="359" r:id="rId37"/>
    <p:sldId id="360" r:id="rId38"/>
    <p:sldId id="361" r:id="rId39"/>
    <p:sldId id="347" r:id="rId40"/>
    <p:sldId id="362" r:id="rId41"/>
    <p:sldId id="325" r:id="rId42"/>
    <p:sldId id="363" r:id="rId43"/>
    <p:sldId id="329" r:id="rId44"/>
    <p:sldId id="364" r:id="rId45"/>
    <p:sldId id="334" r:id="rId46"/>
    <p:sldId id="308" r:id="rId47"/>
    <p:sldId id="316" r:id="rId48"/>
    <p:sldId id="293" r:id="rId49"/>
    <p:sldId id="306" r:id="rId50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58" d="100"/>
          <a:sy n="58" d="100"/>
        </p:scale>
        <p:origin x="1380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25/01/2026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imoore/intro-to-exploratory-data-analysis-eda-in-python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AD0DF1F-118F-9EFC-3577-7429ED1D2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0D29ACC-B751-4FF9-B86B-DACEC5596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BF5139CB-3A7D-5CE4-9BA2-C36ED2972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correto é </a:t>
            </a:r>
            <a:r>
              <a:rPr lang="pt-BR" b="1" dirty="0"/>
              <a:t>aprender o valor de imputação no treino</a:t>
            </a:r>
            <a:r>
              <a:rPr lang="pt-BR" dirty="0"/>
              <a:t> e aplicar no teste.</a:t>
            </a:r>
          </a:p>
          <a:p>
            <a:r>
              <a:rPr lang="pt-BR" dirty="0"/>
              <a:t>mas em machine learning o ideal é calcular a média </a:t>
            </a:r>
            <a:r>
              <a:rPr lang="pt-BR" b="1" dirty="0"/>
              <a:t>só no conjunto de treino</a:t>
            </a:r>
            <a:r>
              <a:rPr lang="pt-BR" dirty="0"/>
              <a:t> (para evitar </a:t>
            </a:r>
            <a:r>
              <a:rPr lang="pt-BR" i="1" dirty="0"/>
              <a:t>data </a:t>
            </a:r>
            <a:r>
              <a:rPr lang="pt-BR" i="1" dirty="0" err="1"/>
              <a:t>leakage</a:t>
            </a:r>
            <a:r>
              <a:rPr lang="pt-BR" dirty="0"/>
              <a:t>),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38B0B1D-009E-3C23-925B-937304688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08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5E031E0-FDAA-5343-05EB-B0108BFE9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C182AE94-3ED7-98C2-30EB-4B23B764D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1CCF7ED5-065D-9C39-2A40-50EFDC4B5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ABBFCC8-B8A4-A885-9BFD-A0BD76DAF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97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0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F82A679-CE06-9D11-4088-69773CB21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CAC2CDE-94AE-2F59-C081-7064204B6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EBC198C-1C48-B3C1-3730-972E74B0C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E401B4E-0762-5A65-1DE1-998DFDF9A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416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uma falha de hardware ou incêndio real.</a:t>
            </a:r>
          </a:p>
          <a:p>
            <a:endParaRPr lang="pt-BR" dirty="0"/>
          </a:p>
          <a:p>
            <a:r>
              <a:rPr lang="pt-BR" dirty="0"/>
              <a:t>outlier é um </a:t>
            </a:r>
            <a:r>
              <a:rPr lang="pt-BR" b="1" dirty="0"/>
              <a:t>ruído</a:t>
            </a:r>
            <a:r>
              <a:rPr lang="pt-BR" dirty="0"/>
              <a:t> (erro de sensor/digitação) ou é um </a:t>
            </a:r>
            <a:r>
              <a:rPr lang="pt-BR" b="1" dirty="0"/>
              <a:t>insight</a:t>
            </a:r>
            <a:r>
              <a:rPr lang="pt-BR" dirty="0"/>
              <a:t> (um caso raro que preciso estudar)?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785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706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487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026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</a:t>
            </a:r>
            <a:r>
              <a:rPr lang="pt-BR" b="1" dirty="0"/>
              <a:t>1,5</a:t>
            </a:r>
            <a:r>
              <a:rPr lang="pt-BR" dirty="0"/>
              <a:t> foi escolhido para funcionar bem em muitos cenários “normais” (não é uma lei da natureza; é uma heurística).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045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8838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Curadoria é a função de </a:t>
            </a:r>
            <a:r>
              <a:rPr lang="pt-BR" b="1" dirty="0">
                <a:effectLst/>
              </a:rPr>
              <a:t>cuidar, selecionar, organizar e apresentar</a:t>
            </a:r>
            <a:r>
              <a:rPr lang="pt-BR" dirty="0"/>
              <a:t> um conjunto de obras, informações ou projetos, criando uma narrativa ou contexto significativo para o público.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855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Boxplot</a:t>
            </a:r>
            <a:r>
              <a:rPr lang="pt-BR" dirty="0"/>
              <a:t> (IQR) -&gt; usado quando as dados tem distribuições assimétricas</a:t>
            </a:r>
          </a:p>
          <a:p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212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0E2BE96-2C19-C317-F345-A0F58B3A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C9B9F738-3641-982D-DF14-18CC25D5B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9C21A17-E161-087C-8FF0-420CD8108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0AE132E-3E69-8E11-2C3C-D362D683B4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349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Agora que sabemos como detectar </a:t>
            </a:r>
            <a:r>
              <a:rPr lang="pt-BR" i="1" dirty="0"/>
              <a:t>outliers</a:t>
            </a:r>
            <a:r>
              <a:rPr lang="pt-BR" dirty="0"/>
              <a:t>, veremos como removê-los dos dados.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039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4A7051A-A66A-B286-1A74-E308F264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F8D327E-B406-7B9D-0E9B-F7881E757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D219ACF-7FA1-B46B-AACB-195955807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Agora que sabemos como detectar </a:t>
            </a:r>
            <a:r>
              <a:rPr lang="pt-BR" i="1" dirty="0"/>
              <a:t>outliers</a:t>
            </a:r>
            <a:r>
              <a:rPr lang="pt-BR" dirty="0"/>
              <a:t>, veremos como removê-los dos dados.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41B479F-5E22-C1A5-F869-73193D8A0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009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Referencias</a:t>
            </a:r>
          </a:p>
          <a:p>
            <a:r>
              <a:rPr lang="pt-BR" dirty="0">
                <a:hlinkClick r:id="rId3"/>
              </a:rPr>
              <a:t>[1] https://www.kaggle.com/code/imoore/intro-to-exploratory-data-analysis-eda-in-python</a:t>
            </a:r>
            <a:endParaRPr lang="pt-BR" dirty="0"/>
          </a:p>
          <a:p>
            <a:r>
              <a:rPr lang="pt-BR" dirty="0"/>
              <a:t>[2] https://www.kaggle.com/code/rpsuraj/outlier-detection-techniques-simplified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14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Taxonomia: </a:t>
            </a:r>
            <a:r>
              <a:rPr lang="pt-B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ciência ou técnica de classificação.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738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42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62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Quartis são </a:t>
            </a:r>
            <a:r>
              <a:rPr lang="pt-BR" b="1" dirty="0"/>
              <a:t>valores que dividem um conjunto de dados ordenado em quatro partes iguais</a:t>
            </a:r>
            <a:r>
              <a:rPr lang="pt-BR" dirty="0"/>
              <a:t>, cada uma contendo </a:t>
            </a:r>
            <a:r>
              <a:rPr lang="pt-BR" b="1" dirty="0"/>
              <a:t>25%</a:t>
            </a:r>
            <a:r>
              <a:rPr lang="pt-BR" dirty="0"/>
              <a:t> das observações.</a:t>
            </a:r>
          </a:p>
          <a:p>
            <a:endParaRPr lang="pt-BR" dirty="0"/>
          </a:p>
          <a:p>
            <a:r>
              <a:rPr lang="pt-BR" b="1" dirty="0"/>
              <a:t>Os quatro quartis</a:t>
            </a:r>
          </a:p>
          <a:p>
            <a:r>
              <a:rPr lang="pt-BR" b="1" dirty="0"/>
              <a:t>Q1 (1º quartil)</a:t>
            </a:r>
            <a:r>
              <a:rPr lang="pt-BR" dirty="0"/>
              <a:t> → 25%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Q2 (2º quartil)</a:t>
            </a:r>
            <a:r>
              <a:rPr lang="pt-BR" dirty="0"/>
              <a:t> → 50%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  <a:br>
              <a:rPr lang="pt-BR" dirty="0"/>
            </a:br>
            <a:r>
              <a:rPr lang="pt-BR" dirty="0"/>
              <a:t>👉 é a </a:t>
            </a:r>
            <a:r>
              <a:rPr lang="pt-BR" b="1" dirty="0"/>
              <a:t>mediana</a:t>
            </a:r>
            <a:endParaRPr lang="pt-BR" dirty="0"/>
          </a:p>
          <a:p>
            <a:r>
              <a:rPr lang="pt-BR" b="1" dirty="0"/>
              <a:t>Q3 (3º quartil)</a:t>
            </a:r>
            <a:r>
              <a:rPr lang="pt-BR" dirty="0"/>
              <a:t> → 75%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Q4</a:t>
            </a:r>
            <a:r>
              <a:rPr lang="pt-BR" dirty="0"/>
              <a:t> → valor máximo (às vezes citado informalmente)</a:t>
            </a:r>
          </a:p>
          <a:p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https://colab.research.google.com/github/zz4fap/c24_inteligencia_artificial/blob/master/notebooks/intro_eda.ipynb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30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pt-BR" dirty="0"/>
              <a:t> significa: </a:t>
            </a:r>
            <a:r>
              <a:rPr lang="pt-BR" b="1" dirty="0"/>
              <a:t>faça a alteração diretamente no próprio 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</a:t>
            </a:r>
            <a:r>
              <a:rPr lang="pt-BR" dirty="0"/>
              <a:t>, sem criar (nem precisar atribuir)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035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Média</a:t>
            </a:r>
            <a:r>
              <a:rPr lang="pt-BR" dirty="0"/>
              <a:t>: bem sensível a outliers ✅ (puxa para o extremo)</a:t>
            </a:r>
          </a:p>
          <a:p>
            <a:r>
              <a:rPr lang="pt-BR" b="1" dirty="0"/>
              <a:t>Mediana</a:t>
            </a:r>
            <a:r>
              <a:rPr lang="pt-BR" dirty="0"/>
              <a:t>: pouco sensível ✅ (robusta)</a:t>
            </a:r>
          </a:p>
          <a:p>
            <a:r>
              <a:rPr lang="pt-BR" b="1" dirty="0"/>
              <a:t>Moda</a:t>
            </a:r>
            <a:r>
              <a:rPr lang="pt-BR" dirty="0"/>
              <a:t>: geralmente insensível ✅ (depende de frequência)</a:t>
            </a:r>
          </a:p>
          <a:p>
            <a:endParaRPr lang="pt-BR" dirty="0"/>
          </a:p>
          <a:p>
            <a:r>
              <a:rPr lang="pt-BR" dirty="0"/>
              <a:t>A </a:t>
            </a:r>
            <a:r>
              <a:rPr lang="pt-BR" b="1" dirty="0"/>
              <a:t>moda</a:t>
            </a:r>
            <a:r>
              <a:rPr lang="pt-BR" dirty="0"/>
              <a:t> é o </a:t>
            </a:r>
            <a:r>
              <a:rPr lang="pt-BR" b="1" dirty="0"/>
              <a:t>valor mais frequente</a:t>
            </a:r>
            <a:r>
              <a:rPr lang="pt-BR" dirty="0"/>
              <a:t>. Um outlier costuma ser um valor </a:t>
            </a:r>
            <a:r>
              <a:rPr lang="pt-BR" b="1" dirty="0"/>
              <a:t>raro</a:t>
            </a:r>
            <a:r>
              <a:rPr lang="pt-BR" dirty="0"/>
              <a:t> (aparece 1 vez ou pouquíssimas), então </a:t>
            </a:r>
            <a:r>
              <a:rPr lang="pt-BR" b="1" dirty="0"/>
              <a:t>não muda</a:t>
            </a:r>
            <a:r>
              <a:rPr lang="pt-BR" dirty="0"/>
              <a:t> qual valor aparece mais.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06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92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A. P. de Figueiredo</a:t>
            </a:r>
          </a:p>
          <a:p>
            <a:r>
              <a:rPr lang="pt-BR" dirty="0">
                <a:hlinkClick r:id="rId3"/>
              </a:rPr>
              <a:t>felipe.figueiredo@Inatel.br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597971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" y="836433"/>
            <a:ext cx="11201400" cy="2690156"/>
          </a:xfrm>
        </p:spPr>
        <p:txBody>
          <a:bodyPr anchor="ctr">
            <a:noAutofit/>
          </a:bodyPr>
          <a:lstStyle/>
          <a:p>
            <a:r>
              <a:rPr lang="pt-BR" sz="6600" dirty="0"/>
              <a:t>C24 -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dirty="0"/>
              <a:t>Análise Exploratória de Dados (EDA)</a:t>
            </a:r>
            <a:endParaRPr lang="pt-BR" sz="7200" b="1" i="1" dirty="0"/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34AF97-908A-27C3-C4BD-6C757E9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Limpeza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ADB3AA-57FC-C53D-D2FA-FDB4A086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Alguns problemas comuns que podemos encontrar nos dados são:</a:t>
            </a:r>
          </a:p>
          <a:p>
            <a:r>
              <a:rPr lang="pt-BR" dirty="0"/>
              <a:t>Valores irrelevantes</a:t>
            </a:r>
          </a:p>
          <a:p>
            <a:r>
              <a:rPr lang="pt-BR" dirty="0"/>
              <a:t>Duplicatas</a:t>
            </a:r>
          </a:p>
          <a:p>
            <a:r>
              <a:rPr lang="pt-BR" dirty="0"/>
              <a:t>Valores faltantes</a:t>
            </a:r>
          </a:p>
          <a:p>
            <a:r>
              <a:rPr lang="pt-BR" dirty="0"/>
              <a:t>Tipos inconsistentes (e.g., número como texto, datas quebradas)</a:t>
            </a:r>
          </a:p>
          <a:p>
            <a:r>
              <a:rPr lang="pt-BR" i="1" dirty="0"/>
              <a:t>Outliers</a:t>
            </a:r>
          </a:p>
          <a:p>
            <a:pPr marL="0" indent="0">
              <a:buNone/>
            </a:pPr>
            <a:endParaRPr lang="pt-BR" i="1" dirty="0"/>
          </a:p>
          <a:p>
            <a:pPr marL="0" indent="0">
              <a:buNone/>
            </a:pPr>
            <a:r>
              <a:rPr lang="pt-BR" dirty="0"/>
              <a:t>Vamos ver como lidar com cada um deles na sequência.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EFCFE02-9BA3-957A-23D7-D192DD1B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AEEE10-7B82-C5D0-CCBD-F870B8B4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irrelevantes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159FFC-CA70-6469-FA1A-0E43BEFC5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ideia é manter colunas que ajudem o objetivo do problema e remover as que atrapalham.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Consolas" panose="020B0609020204030204" pitchFamily="49" charset="0"/>
              </a:rPr>
              <a:t>df.drop</a:t>
            </a:r>
            <a:r>
              <a:rPr lang="en-US" dirty="0">
                <a:latin typeface="Consolas" panose="020B0609020204030204" pitchFamily="49" charset="0"/>
              </a:rPr>
              <a:t>(['Column 1', ‘Column 2', ‘Column N'], axis=1)</a:t>
            </a:r>
            <a:endParaRPr lang="pt-BR" dirty="0"/>
          </a:p>
          <a:p>
            <a:r>
              <a:rPr lang="pt-BR" dirty="0"/>
              <a:t>Alguns motivos para eliminar colunas: </a:t>
            </a:r>
            <a:r>
              <a:rPr lang="pt-BR" dirty="0" err="1"/>
              <a:t>IDs</a:t>
            </a:r>
            <a:r>
              <a:rPr lang="pt-BR" dirty="0"/>
              <a:t>, </a:t>
            </a:r>
            <a:r>
              <a:rPr lang="pt-BR" i="1" dirty="0" err="1"/>
              <a:t>timestamps</a:t>
            </a:r>
            <a:r>
              <a:rPr lang="pt-BR" dirty="0"/>
              <a:t>, coluna com valores constantes, coluna com muitos valores faltantes, colunas redundantes, etc.</a:t>
            </a:r>
          </a:p>
        </p:txBody>
      </p:sp>
    </p:spTree>
    <p:extLst>
      <p:ext uri="{BB962C8B-B14F-4D97-AF65-F5344CB8AC3E}">
        <p14:creationId xmlns:p14="http://schemas.microsoft.com/office/powerpoint/2010/main" val="280435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53D3B9-5DC6-D790-F6E9-E0118626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duplicatas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CFBC8F-42F3-78B3-8341-623E5419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Quantas linhas duplicadas existem?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df.duplicated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Encontrar e remover linhas duplicadas: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df.drop_duplicates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`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/>
              <a:t>` faz a alteração diretamente no próprio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/>
              <a:t>, sem criar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811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29" cy="5032375"/>
          </a:xfrm>
        </p:spPr>
        <p:txBody>
          <a:bodyPr>
            <a:normAutofit/>
          </a:bodyPr>
          <a:lstStyle/>
          <a:p>
            <a:r>
              <a:rPr lang="pt-BR" dirty="0"/>
              <a:t>Quantos valores estão faltando?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df.isnull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Remover linhas ou colunas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inplace</a:t>
            </a:r>
            <a:r>
              <a:rPr lang="en-US" sz="2400" dirty="0">
                <a:latin typeface="Consolas" panose="020B0609020204030204" pitchFamily="49" charset="0"/>
              </a:rPr>
              <a:t>=True)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800" dirty="0"/>
              <a:t>OBS.: altera o </a:t>
            </a:r>
            <a:r>
              <a:rPr lang="en-US" sz="2400" dirty="0" err="1">
                <a:latin typeface="Consolas" panose="020B0609020204030204" pitchFamily="49" charset="0"/>
              </a:rPr>
              <a:t>df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800" dirty="0"/>
              <a:t>original.</a:t>
            </a:r>
          </a:p>
        </p:txBody>
      </p:sp>
    </p:spTree>
    <p:extLst>
      <p:ext uri="{BB962C8B-B14F-4D97-AF65-F5344CB8AC3E}">
        <p14:creationId xmlns:p14="http://schemas.microsoft.com/office/powerpoint/2010/main" val="281957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5660" y="1825624"/>
            <a:ext cx="830117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Preencher (imputar) com a média, a moda ou a mediana: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Média</a:t>
            </a:r>
            <a:r>
              <a:rPr lang="pt-BR" dirty="0"/>
              <a:t>: É a soma de todos os valores dividida pela quantidade total de elementos.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Sensível à </a:t>
            </a:r>
            <a:r>
              <a:rPr lang="pt-BR" i="1" dirty="0"/>
              <a:t>outliers</a:t>
            </a:r>
            <a:r>
              <a:rPr lang="pt-BR" dirty="0"/>
              <a:t>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Mediana</a:t>
            </a:r>
            <a:r>
              <a:rPr lang="pt-BR" dirty="0"/>
              <a:t>: É o valor que ocupa a posição central de um conjunto de dados ordenado. Ela divide os dados em 50% acima e 50% abaixo.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Moda</a:t>
            </a:r>
            <a:r>
              <a:rPr lang="pt-BR" dirty="0"/>
              <a:t>: É o valor que aparece com a maior frequência no </a:t>
            </a:r>
            <a:r>
              <a:rPr lang="pt-BR" i="1" dirty="0"/>
              <a:t>dataset</a:t>
            </a:r>
            <a:r>
              <a:rPr lang="pt-BR" dirty="0"/>
              <a:t>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 e categóricas.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Técnica usada quando o número de linhas a serem removidas é muito grande em relação ao tamanho do dataset.</a:t>
            </a:r>
          </a:p>
        </p:txBody>
      </p:sp>
      <p:pic>
        <p:nvPicPr>
          <p:cNvPr id="1032" name="Picture 8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7" y="1825624"/>
            <a:ext cx="2856114" cy="489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8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8376385-161E-B4CC-513F-E8FB885EA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259C31-0047-20CD-A5FF-77C846FC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D1334E-89C2-8178-D1BF-901C1E9FC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média: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média.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1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CC95B94-B63F-40EA-03FD-CE7A7A15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6C7B15-3389-0E79-3255-0EC50B7F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E2668F-203C-D698-8BB8-679B61E24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mediana: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median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mediana.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50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74701E6-1249-C839-41F6-1F25FD91F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44F9C2-B8FA-6360-685A-CE696132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36C211-C899-5194-EB90-F3A355ECC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66715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moda: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</a:t>
            </a:r>
            <a:r>
              <a:rPr lang="en-US" dirty="0">
                <a:latin typeface="Consolas" panose="020B0609020204030204" pitchFamily="49" charset="0"/>
              </a:rPr>
              <a:t>.mode().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moda.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OBS.1: A moda pode ter mais de um valor. Assim, em geral, usamos o primeiro valor (i.e., 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OBS.2: Note que a moda pode ser usada para preencher valores faltantes de variáveis numéricas ou categóricas. Portanto, para selecionar colunas categóricas, troque </a:t>
            </a:r>
            <a:r>
              <a:rPr lang="pt-BR" dirty="0">
                <a:latin typeface="Consolas" panose="020B0609020204030204" pitchFamily="49" charset="0"/>
              </a:rPr>
              <a:t>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 por include="</a:t>
            </a:r>
            <a:r>
              <a:rPr lang="pt-BR" dirty="0" err="1">
                <a:latin typeface="Consolas" panose="020B0609020204030204" pitchFamily="49" charset="0"/>
              </a:rPr>
              <a:t>object</a:t>
            </a:r>
            <a:r>
              <a:rPr lang="pt-BR" dirty="0">
                <a:latin typeface="Consolas" panose="020B0609020204030204" pitchFamily="49" charset="0"/>
              </a:rPr>
              <a:t>".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08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4B7D5B2-496C-0812-A081-7149C009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856330-85FB-E422-420F-B57EBAD2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085312-6769-EEE2-F347-EB35B496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Preenchimento inteligente: usa estimativas dos valores faltantes obtidas através do padrão dos dados, não um valor fixo.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valor faltante é estimado a partir de outras colunas e linhas.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Pode-se usar as classes da biblioteca </a:t>
            </a:r>
            <a:r>
              <a:rPr lang="pt-BR" dirty="0" err="1"/>
              <a:t>SciKit-Learn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KNNImputer</a:t>
            </a:r>
            <a:r>
              <a:rPr lang="en-US" dirty="0"/>
              <a:t>: </a:t>
            </a:r>
            <a:r>
              <a:rPr lang="en-US" dirty="0" err="1"/>
              <a:t>usa</a:t>
            </a:r>
            <a:r>
              <a:rPr lang="en-US" dirty="0"/>
              <a:t> a media das K </a:t>
            </a:r>
            <a:r>
              <a:rPr lang="en-US" dirty="0" err="1"/>
              <a:t>amostras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“</a:t>
            </a:r>
            <a:r>
              <a:rPr lang="en-US" dirty="0" err="1"/>
              <a:t>próximas</a:t>
            </a:r>
            <a:r>
              <a:rPr lang="en-US" dirty="0"/>
              <a:t>”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IterativeImputer</a:t>
            </a:r>
            <a:r>
              <a:rPr lang="en-US" dirty="0"/>
              <a:t>: </a:t>
            </a:r>
            <a:r>
              <a:rPr lang="en-US" dirty="0" err="1"/>
              <a:t>treina</a:t>
            </a:r>
            <a:r>
              <a:rPr lang="en-US" dirty="0"/>
              <a:t> um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atributo</a:t>
            </a:r>
            <a:r>
              <a:rPr lang="en-US" dirty="0"/>
              <a:t> (i.e., </a:t>
            </a:r>
            <a:r>
              <a:rPr lang="en-US" dirty="0" err="1"/>
              <a:t>coluna</a:t>
            </a:r>
            <a:r>
              <a:rPr lang="en-US" dirty="0"/>
              <a:t>)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Funcionam apenas para dados numéricos.</a:t>
            </a:r>
          </a:p>
        </p:txBody>
      </p:sp>
    </p:spTree>
    <p:extLst>
      <p:ext uri="{BB962C8B-B14F-4D97-AF65-F5344CB8AC3E}">
        <p14:creationId xmlns:p14="http://schemas.microsoft.com/office/powerpoint/2010/main" val="76358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D8C24E7-6271-81C2-5E65-14F01486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8BAE93-AB82-C01D-FD21-21C1F70D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CB16EA-884E-2721-A174-A3DF9601F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KNNImputer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</a:rPr>
              <a:t>sklearn.impute</a:t>
            </a:r>
            <a:r>
              <a:rPr lang="en-US" sz="2000" dirty="0">
                <a:latin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df.select_dtypes</a:t>
            </a:r>
            <a:r>
              <a:rPr lang="en-US" sz="2000" dirty="0">
                <a:latin typeface="Consolas" panose="020B0609020204030204" pitchFamily="49" charset="0"/>
              </a:rPr>
              <a:t>(include="number")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imputer =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n_neighbors</a:t>
            </a:r>
            <a:r>
              <a:rPr lang="en-US" sz="2000" dirty="0">
                <a:latin typeface="Consolas" panose="020B0609020204030204" pitchFamily="49" charset="0"/>
              </a:rPr>
              <a:t>=5) # </a:t>
            </a:r>
            <a:r>
              <a:rPr lang="en-US" sz="2000" dirty="0" err="1">
                <a:latin typeface="Consolas" panose="020B0609020204030204" pitchFamily="49" charset="0"/>
              </a:rPr>
              <a:t>número</a:t>
            </a:r>
            <a:r>
              <a:rPr lang="en-US" sz="2000" dirty="0">
                <a:latin typeface="Consolas" panose="020B0609020204030204" pitchFamily="49" charset="0"/>
              </a:rPr>
              <a:t> de </a:t>
            </a:r>
            <a:r>
              <a:rPr lang="en-US" sz="2000" dirty="0" err="1">
                <a:latin typeface="Consolas" panose="020B0609020204030204" pitchFamily="49" charset="0"/>
              </a:rPr>
              <a:t>vizinhos</a:t>
            </a:r>
            <a:r>
              <a:rPr lang="en-US" sz="2000" dirty="0">
                <a:latin typeface="Consolas" panose="020B0609020204030204" pitchFamily="49" charset="0"/>
              </a:rPr>
              <a:t>: 5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df_num_imputed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imputer.fit_transform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/>
              <a:t>OBS.1: O </a:t>
            </a:r>
            <a:r>
              <a:rPr lang="en-US" sz="2400" dirty="0" err="1"/>
              <a:t>método</a:t>
            </a:r>
            <a:r>
              <a:rPr lang="en-US" sz="2400" dirty="0"/>
              <a:t> ‘</a:t>
            </a:r>
            <a:r>
              <a:rPr lang="en-US" sz="2400" dirty="0" err="1">
                <a:latin typeface="Consolas" panose="020B0609020204030204" pitchFamily="49" charset="0"/>
              </a:rPr>
              <a:t>fit_transform</a:t>
            </a:r>
            <a:r>
              <a:rPr lang="en-US" sz="2400" dirty="0"/>
              <a:t>’ </a:t>
            </a:r>
            <a:r>
              <a:rPr lang="en-US" sz="2400" dirty="0" err="1"/>
              <a:t>treina</a:t>
            </a:r>
            <a:r>
              <a:rPr lang="en-US" sz="2400" dirty="0"/>
              <a:t> o </a:t>
            </a:r>
            <a:r>
              <a:rPr lang="en-US" sz="2400" dirty="0" err="1"/>
              <a:t>modelo</a:t>
            </a:r>
            <a:r>
              <a:rPr lang="en-US" sz="2400" dirty="0"/>
              <a:t> e </a:t>
            </a:r>
            <a:r>
              <a:rPr lang="en-US" sz="2400" dirty="0" err="1"/>
              <a:t>preenche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valores</a:t>
            </a:r>
            <a:r>
              <a:rPr lang="en-US" sz="2400" dirty="0"/>
              <a:t> </a:t>
            </a:r>
            <a:r>
              <a:rPr lang="en-US" sz="2400" dirty="0" err="1"/>
              <a:t>faltantes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OBS.2: </a:t>
            </a:r>
            <a:r>
              <a:rPr lang="pt-BR" sz="2400" dirty="0"/>
              <a:t>Em ML, calculamos o valor faltante </a:t>
            </a:r>
            <a:r>
              <a:rPr lang="pt-BR" sz="2400" b="1" dirty="0"/>
              <a:t>só no conjunto de treinamento</a:t>
            </a:r>
            <a:r>
              <a:rPr lang="pt-BR" sz="2400" dirty="0"/>
              <a:t> (para evitar </a:t>
            </a:r>
            <a:r>
              <a:rPr lang="pt-BR" sz="2400" i="1" dirty="0"/>
              <a:t>data </a:t>
            </a:r>
            <a:r>
              <a:rPr lang="pt-BR" sz="2400" i="1" dirty="0" err="1"/>
              <a:t>leakage</a:t>
            </a:r>
            <a:r>
              <a:rPr lang="pt-BR" sz="2400" dirty="0"/>
              <a:t>). Isso é válido para qualquer pré-processamento/transformação.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31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ploratory Data Analysis (EDA)through Data Visualization. | by Michael  Ngecha | Medium">
            <a:extLst>
              <a:ext uri="{FF2B5EF4-FFF2-40B4-BE49-F238E27FC236}">
                <a16:creationId xmlns:a16="http://schemas.microsoft.com/office/drawing/2014/main" xmlns="" id="{B13B8774-B804-6B29-8825-D56539EBF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6" y="993321"/>
            <a:ext cx="7469414" cy="48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84F3ECF-0562-63DD-49E8-BDC0AE061BAE}"/>
              </a:ext>
            </a:extLst>
          </p:cNvPr>
          <p:cNvSpPr txBox="1"/>
          <p:nvPr/>
        </p:nvSpPr>
        <p:spPr>
          <a:xfrm>
            <a:off x="8298180" y="2397947"/>
            <a:ext cx="35454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Etapa executada antes da construção e treinamento dos modelos de ML.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299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30E2E2B-24EC-C16C-5C5F-5356E8ED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BA5E73-FB7F-BAE4-583D-13BA4DDE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E41054-BC46-7797-5ED0-34F2E24B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IterativeImputer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#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necessário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sklearn.experimental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enable_iterative_imputer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sklearn.impute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df.select_dtypes</a:t>
            </a:r>
            <a:r>
              <a:rPr lang="pt-BR" sz="2000" dirty="0">
                <a:latin typeface="Consolas" panose="020B0609020204030204" pitchFamily="49" charset="0"/>
              </a:rPr>
              <a:t>(include="</a:t>
            </a:r>
            <a:r>
              <a:rPr lang="pt-BR" sz="2000" dirty="0" err="1">
                <a:latin typeface="Consolas" panose="020B0609020204030204" pitchFamily="49" charset="0"/>
              </a:rPr>
              <a:t>number</a:t>
            </a:r>
            <a:r>
              <a:rPr lang="pt-BR" sz="20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imputer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df_num_imputed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imputer.fit_transform</a:t>
            </a:r>
            <a:r>
              <a:rPr lang="pt-BR" sz="2000" dirty="0">
                <a:latin typeface="Consolas" panose="020B0609020204030204" pitchFamily="49" charset="0"/>
              </a:rPr>
              <a:t>(</a:t>
            </a: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228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54584B-8FBE-21E9-6AE6-F0FDF597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pic>
        <p:nvPicPr>
          <p:cNvPr id="1026" name="Picture 2" descr="SAS Blogs">
            <a:extLst>
              <a:ext uri="{FF2B5EF4-FFF2-40B4-BE49-F238E27FC236}">
                <a16:creationId xmlns:a16="http://schemas.microsoft.com/office/drawing/2014/main" xmlns="" id="{312D07F9-60DA-54BC-529A-70782620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7" y="1695404"/>
            <a:ext cx="6329118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nny Statistics Inside joke about Outliers and Distribution Art Board Print">
            <a:extLst>
              <a:ext uri="{FF2B5EF4-FFF2-40B4-BE49-F238E27FC236}">
                <a16:creationId xmlns:a16="http://schemas.microsoft.com/office/drawing/2014/main" xmlns="" id="{0C8CC104-44D8-7480-0F2C-F9BEE10D6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" b="3570"/>
          <a:stretch>
            <a:fillRect/>
          </a:stretch>
        </p:blipFill>
        <p:spPr bwMode="auto">
          <a:xfrm>
            <a:off x="7778480" y="1695404"/>
            <a:ext cx="3825691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41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96F0B46-6226-13F7-EC9D-74AC99485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78E1AA-B444-FC34-4F1C-87004E04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18691A-1BCA-D64A-7DBC-9DB1030D4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1" y="1825624"/>
            <a:ext cx="6433457" cy="5032375"/>
          </a:xfrm>
        </p:spPr>
        <p:txBody>
          <a:bodyPr>
            <a:normAutofit/>
          </a:bodyPr>
          <a:lstStyle/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é uma observação que foge muito do padrão dos dados, ou seja, um valor extremamente diferente da maioria.</a:t>
            </a:r>
          </a:p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pode ser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erro de medição ou registro (e.g., digitação),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 de processamento dos dados (e.g., </a:t>
            </a:r>
            <a:r>
              <a:rPr lang="en-US" dirty="0" err="1"/>
              <a:t>conversão</a:t>
            </a:r>
            <a:r>
              <a:rPr lang="en-US" dirty="0"/>
              <a:t> </a:t>
            </a:r>
            <a:r>
              <a:rPr lang="en-US" dirty="0" err="1"/>
              <a:t>errada</a:t>
            </a:r>
            <a:r>
              <a:rPr lang="en-US" dirty="0"/>
              <a:t> de </a:t>
            </a:r>
            <a:r>
              <a:rPr lang="en-US" dirty="0" err="1"/>
              <a:t>unidade</a:t>
            </a:r>
            <a:r>
              <a:rPr lang="en-US" dirty="0"/>
              <a:t>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valor raro, mas válido (e.g., uma fraude),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uma cauda longa (distribuição assimétrica),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 um valor de um grupo/classe diferente.</a:t>
            </a:r>
          </a:p>
        </p:txBody>
      </p:sp>
      <p:pic>
        <p:nvPicPr>
          <p:cNvPr id="3074" name="Picture 2" descr="Encontrando valores outliers | by Paulo Victor dos Santos Tavares | Medium">
            <a:extLst>
              <a:ext uri="{FF2B5EF4-FFF2-40B4-BE49-F238E27FC236}">
                <a16:creationId xmlns:a16="http://schemas.microsoft.com/office/drawing/2014/main" xmlns="" id="{EAB14887-FA16-BCA7-4247-186D1C38B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19244" r="15860" b="12254"/>
          <a:stretch>
            <a:fillRect/>
          </a:stretch>
        </p:blipFill>
        <p:spPr bwMode="auto">
          <a:xfrm>
            <a:off x="418047" y="2460965"/>
            <a:ext cx="5013925" cy="30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980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77E699E-3F01-BD0C-A687-ADBDCA092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8AF9FE-17A9-CFAD-1B44-2524896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285A50-2573-8A48-5735-458CC768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255828" cy="5032376"/>
          </a:xfrm>
        </p:spPr>
        <p:txBody>
          <a:bodyPr>
            <a:normAutofit/>
          </a:bodyPr>
          <a:lstStyle/>
          <a:p>
            <a:r>
              <a:rPr lang="pt-BR" dirty="0"/>
              <a:t>Distorcem estatísticas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Afetam média, desvio padrão e correlações.</a:t>
            </a:r>
          </a:p>
          <a:p>
            <a:r>
              <a:rPr lang="pt-BR" dirty="0"/>
              <a:t>Prejudicam visualizações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Esticam a escala e escondem padrões reais.</a:t>
            </a:r>
          </a:p>
          <a:p>
            <a:r>
              <a:rPr lang="pt-BR" dirty="0"/>
              <a:t>Impactam modelos de ML, especialmente os baseados em distância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Geram modelos enviesados e de pior desempenho.</a:t>
            </a:r>
          </a:p>
          <a:p>
            <a:r>
              <a:rPr lang="pt-BR" dirty="0"/>
              <a:t>Porém, podem revelar informação importante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Outliers podem revelar evento raro relevante como fraude, falha em sistemas, ataques cibernéticos.</a:t>
            </a:r>
          </a:p>
        </p:txBody>
      </p:sp>
    </p:spTree>
    <p:extLst>
      <p:ext uri="{BB962C8B-B14F-4D97-AF65-F5344CB8AC3E}">
        <p14:creationId xmlns:p14="http://schemas.microsoft.com/office/powerpoint/2010/main" val="129048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992192-9E8E-7091-1248-56280CB4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08564A2-53D2-3D4F-D93B-A40510D3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1825624"/>
            <a:ext cx="6694714" cy="5032375"/>
          </a:xfrm>
        </p:spPr>
        <p:txBody>
          <a:bodyPr>
            <a:normAutofit/>
          </a:bodyPr>
          <a:lstStyle/>
          <a:p>
            <a:r>
              <a:rPr lang="pt-BR" dirty="0"/>
              <a:t>O post diz que a média salarial de quem largou Harvard é maior que a de quem se formou. </a:t>
            </a:r>
          </a:p>
          <a:p>
            <a:r>
              <a:rPr lang="pt-BR" dirty="0"/>
              <a:t>Porém, largar a faculdade, provavelmente, não deixará vocês bilionários. </a:t>
            </a:r>
          </a:p>
          <a:p>
            <a:r>
              <a:rPr lang="pt-BR" dirty="0"/>
              <a:t>O dado está correto, mas ele é uma </a:t>
            </a:r>
            <a:r>
              <a:rPr lang="pt-BR" b="1" dirty="0"/>
              <a:t>exceção</a:t>
            </a:r>
            <a:r>
              <a:rPr lang="pt-BR" dirty="0"/>
              <a:t> (não um erro) tão grande que destrói a representatividade da média.</a:t>
            </a:r>
          </a:p>
        </p:txBody>
      </p:sp>
      <p:pic>
        <p:nvPicPr>
          <p:cNvPr id="1026" name="Picture 2" descr="come on do math : r/memes">
            <a:extLst>
              <a:ext uri="{FF2B5EF4-FFF2-40B4-BE49-F238E27FC236}">
                <a16:creationId xmlns:a16="http://schemas.microsoft.com/office/drawing/2014/main" xmlns="" id="{2DD01D0F-B7C7-EEBC-1DCC-7535DE88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" y="1858282"/>
            <a:ext cx="4634593" cy="463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644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DAF4AC-550F-2E7D-F229-EBC79521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2190318-1C89-94DD-4DB7-79769EC39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57" y="1825624"/>
            <a:ext cx="5802086" cy="5032375"/>
          </a:xfrm>
        </p:spPr>
        <p:txBody>
          <a:bodyPr/>
          <a:lstStyle/>
          <a:p>
            <a:r>
              <a:rPr lang="pt-BR" i="1" dirty="0"/>
              <a:t>Outliers</a:t>
            </a:r>
            <a:r>
              <a:rPr lang="pt-BR" dirty="0"/>
              <a:t> são exceções. </a:t>
            </a:r>
          </a:p>
          <a:p>
            <a:r>
              <a:rPr lang="pt-BR" dirty="0"/>
              <a:t>Porém, exceções não são necessariamente erros.</a:t>
            </a:r>
            <a:endParaRPr lang="en-US" dirty="0"/>
          </a:p>
          <a:p>
            <a:r>
              <a:rPr lang="en-US" dirty="0"/>
              <a:t>Nunca </a:t>
            </a:r>
            <a:r>
              <a:rPr lang="en-US" dirty="0" err="1"/>
              <a:t>devemos</a:t>
            </a:r>
            <a:r>
              <a:rPr lang="en-US" dirty="0"/>
              <a:t> </a:t>
            </a:r>
            <a:r>
              <a:rPr lang="en-US" dirty="0" err="1"/>
              <a:t>removê-los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ignorá-los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investigar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BC28F8D-86DF-09E2-09E6-E487BE7E17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1825624"/>
            <a:ext cx="5236028" cy="2856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B4E8608-6DDB-C7E5-172A-525CFF731ABD}"/>
              </a:ext>
            </a:extLst>
          </p:cNvPr>
          <p:cNvSpPr txBox="1"/>
          <p:nvPr/>
        </p:nvSpPr>
        <p:spPr>
          <a:xfrm>
            <a:off x="465363" y="4816576"/>
            <a:ext cx="54156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 estivéssemos medindo a temperatura de um servidor e um sensor marcasse 500°C por um segundo, isso é um erro ou uma exceção que deve ser investigada?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9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r>
              <a:rPr lang="pt-BR" dirty="0"/>
              <a:t>De forma visual: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Histograma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boxplot</a:t>
            </a:r>
            <a:endParaRPr lang="pt-BR" dirty="0"/>
          </a:p>
          <a:p>
            <a:r>
              <a:rPr lang="pt-BR" dirty="0"/>
              <a:t>De forma estatística: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Z-score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IQR (intervalo interquartil)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50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Histograma</a:t>
            </a:r>
          </a:p>
          <a:p>
            <a:r>
              <a:rPr lang="pt-BR" dirty="0"/>
              <a:t>Com pandas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[‘Price'].hist(bins=30)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OBS.: O </a:t>
            </a:r>
            <a:r>
              <a:rPr lang="en-US" dirty="0" err="1"/>
              <a:t>parâmetro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bins</a:t>
            </a:r>
            <a:r>
              <a:rPr lang="en-US" dirty="0"/>
              <a:t> </a:t>
            </a:r>
            <a:r>
              <a:rPr lang="en-US" dirty="0" err="1"/>
              <a:t>ajusta</a:t>
            </a:r>
            <a:r>
              <a:rPr lang="en-US" dirty="0"/>
              <a:t> o </a:t>
            </a:r>
            <a:r>
              <a:rPr lang="en-US" dirty="0" err="1"/>
              <a:t>tamanho</a:t>
            </a:r>
            <a:r>
              <a:rPr lang="en-US" dirty="0"/>
              <a:t> das </a:t>
            </a:r>
            <a:r>
              <a:rPr lang="en-US" dirty="0" err="1"/>
              <a:t>caixas</a:t>
            </a:r>
            <a:r>
              <a:rPr lang="en-US" dirty="0"/>
              <a:t> de </a:t>
            </a:r>
            <a:r>
              <a:rPr lang="en-US" dirty="0" err="1"/>
              <a:t>contagem</a:t>
            </a:r>
            <a:r>
              <a:rPr lang="en-US" dirty="0"/>
              <a:t> e é </a:t>
            </a:r>
            <a:r>
              <a:rPr lang="en-US" dirty="0" err="1"/>
              <a:t>opcional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padrão</a:t>
            </a:r>
            <a:r>
              <a:rPr lang="en-US" dirty="0"/>
              <a:t>, é </a:t>
            </a:r>
            <a:r>
              <a:rPr lang="en-US" dirty="0" err="1"/>
              <a:t>igual</a:t>
            </a:r>
            <a:r>
              <a:rPr lang="en-US" dirty="0"/>
              <a:t> a 10. </a:t>
            </a:r>
            <a:r>
              <a:rPr lang="en-US" dirty="0" err="1"/>
              <a:t>Funciona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com </a:t>
            </a:r>
            <a:r>
              <a:rPr lang="en-US" dirty="0" err="1"/>
              <a:t>valores</a:t>
            </a:r>
            <a:r>
              <a:rPr lang="en-US" dirty="0"/>
              <a:t> de 20 a 30.</a:t>
            </a:r>
          </a:p>
          <a:p>
            <a:r>
              <a:rPr lang="en-US" dirty="0"/>
              <a:t>Com Matplotlib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)</a:t>
            </a:r>
            <a:endParaRPr lang="pt-BR" dirty="0"/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plt.hist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['</a:t>
            </a:r>
            <a:r>
              <a:rPr lang="pt-BR" dirty="0" err="1">
                <a:latin typeface="Consolas" panose="020B0609020204030204" pitchFamily="49" charset="0"/>
              </a:rPr>
              <a:t>Price</a:t>
            </a:r>
            <a:r>
              <a:rPr lang="pt-BR" dirty="0">
                <a:latin typeface="Consolas" panose="020B0609020204030204" pitchFamily="49" charset="0"/>
              </a:rPr>
              <a:t>'], </a:t>
            </a:r>
            <a:r>
              <a:rPr lang="pt-BR" dirty="0" err="1">
                <a:latin typeface="Consolas" panose="020B0609020204030204" pitchFamily="49" charset="0"/>
              </a:rPr>
              <a:t>bins</a:t>
            </a:r>
            <a:r>
              <a:rPr lang="pt-BR" dirty="0">
                <a:latin typeface="Consolas" panose="020B0609020204030204" pitchFamily="49" charset="0"/>
              </a:rPr>
              <a:t>=30, </a:t>
            </a:r>
            <a:r>
              <a:rPr lang="pt-BR" dirty="0" err="1">
                <a:latin typeface="Consolas" panose="020B0609020204030204" pitchFamily="49" charset="0"/>
              </a:rPr>
              <a:t>density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plt.xlabel</a:t>
            </a:r>
            <a:r>
              <a:rPr lang="pt-BR" dirty="0">
                <a:latin typeface="Consolas" panose="020B0609020204030204" pitchFamily="49" charset="0"/>
              </a:rPr>
              <a:t>(‘Preço')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plt.ylabel</a:t>
            </a:r>
            <a:r>
              <a:rPr lang="pt-BR" dirty="0">
                <a:latin typeface="Consolas" panose="020B0609020204030204" pitchFamily="49" charset="0"/>
              </a:rPr>
              <a:t>('Frequência')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plt.title</a:t>
            </a:r>
            <a:r>
              <a:rPr lang="pt-BR" dirty="0">
                <a:latin typeface="Consolas" panose="020B0609020204030204" pitchFamily="49" charset="0"/>
              </a:rPr>
              <a:t>('Histograma do Preço')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plt.show</a:t>
            </a:r>
            <a:r>
              <a:rPr lang="pt-BR" dirty="0">
                <a:latin typeface="Consolas" panose="020B0609020204030204" pitchFamily="49" charset="0"/>
              </a:rPr>
              <a:t>()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Os parâmetros </a:t>
            </a:r>
            <a:r>
              <a:rPr lang="pt-BR" dirty="0" err="1">
                <a:latin typeface="Consolas" panose="020B0609020204030204" pitchFamily="49" charset="0"/>
              </a:rPr>
              <a:t>density</a:t>
            </a:r>
            <a:r>
              <a:rPr lang="pt-BR" dirty="0"/>
              <a:t> e </a:t>
            </a:r>
            <a:r>
              <a:rPr lang="pt-BR" dirty="0" err="1">
                <a:latin typeface="Consolas" panose="020B0609020204030204" pitchFamily="49" charset="0"/>
              </a:rPr>
              <a:t>cumulative</a:t>
            </a:r>
            <a:r>
              <a:rPr lang="pt-BR" dirty="0"/>
              <a:t> estimam a PDF e a CDF (padrão, </a:t>
            </a:r>
            <a:r>
              <a:rPr lang="pt-BR" dirty="0">
                <a:latin typeface="Consolas" panose="020B0609020204030204" pitchFamily="49" charset="0"/>
              </a:rPr>
              <a:t>False</a:t>
            </a:r>
            <a:r>
              <a:rPr lang="pt-B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46029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E9365ED-206E-365B-0153-99CE3C649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4A34FB-5288-7D54-F8B7-7A7DE5FE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3EA83A-8537-5171-F378-51FAC4FCF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389" y="1825624"/>
            <a:ext cx="5894611" cy="5032375"/>
          </a:xfrm>
        </p:spPr>
        <p:txBody>
          <a:bodyPr>
            <a:normAutofit/>
          </a:bodyPr>
          <a:lstStyle/>
          <a:p>
            <a:r>
              <a:rPr lang="pt-BR" dirty="0"/>
              <a:t>Histogramas ajudam, mas não são precisos sozinhos.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Dependem do número de </a:t>
            </a:r>
            <a:r>
              <a:rPr lang="pt-BR" dirty="0" err="1"/>
              <a:t>bins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Não definem limites objetivos.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outlier pode “sumir” em um bin largo.</a:t>
            </a:r>
          </a:p>
          <a:p>
            <a:r>
              <a:rPr lang="pt-BR" dirty="0"/>
              <a:t>Eles são ótimos para uma visão geral, sugerem a presença, mas não devem ser usados para a decisão final.</a:t>
            </a:r>
          </a:p>
          <a:p>
            <a:r>
              <a:rPr lang="pt-BR" dirty="0"/>
              <a:t>O que fazer então?</a:t>
            </a:r>
          </a:p>
          <a:p>
            <a:endParaRPr lang="pt-BR" dirty="0"/>
          </a:p>
          <a:p>
            <a:endParaRPr lang="en-US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2050" name="Picture 2" descr="Outliers in Statistics: How to Find and Deal with Them in Your Data">
            <a:extLst>
              <a:ext uri="{FF2B5EF4-FFF2-40B4-BE49-F238E27FC236}">
                <a16:creationId xmlns:a16="http://schemas.microsoft.com/office/drawing/2014/main" xmlns="" id="{6A892D7C-AADC-34FB-014B-2D70FB355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0" y="2514599"/>
            <a:ext cx="5644242" cy="286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327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xmlns="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169414E-7690-29B3-0E99-2CBD72DB7F02}"/>
              </a:ext>
            </a:extLst>
          </p:cNvPr>
          <p:cNvSpPr txBox="1"/>
          <p:nvPr/>
        </p:nvSpPr>
        <p:spPr>
          <a:xfrm>
            <a:off x="6716684" y="1825624"/>
            <a:ext cx="530352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Borda inferior da caixa</a:t>
            </a:r>
            <a:r>
              <a:rPr lang="pt-BR" sz="2800" dirty="0"/>
              <a:t> → primeiro quartil (Q1): 25% dos dados estão abaixo desse valor.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Linha dentro da caixa </a:t>
            </a:r>
            <a:r>
              <a:rPr lang="pt-BR" sz="2800" dirty="0"/>
              <a:t>→ mediana (Q2): valor central dos dados. Metade dos valores está acima e metade abaixo.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Borda superior da caixa</a:t>
            </a:r>
            <a:r>
              <a:rPr lang="pt-BR" sz="2800" dirty="0"/>
              <a:t> → terceiro quartil (Q3): 75% dos dados estão abaixo desse valor.</a:t>
            </a:r>
          </a:p>
        </p:txBody>
      </p:sp>
    </p:spTree>
    <p:extLst>
      <p:ext uri="{BB962C8B-B14F-4D97-AF65-F5344CB8AC3E}">
        <p14:creationId xmlns:p14="http://schemas.microsoft.com/office/powerpoint/2010/main" val="40820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087" y="1825624"/>
            <a:ext cx="6204856" cy="5032375"/>
          </a:xfrm>
        </p:spPr>
        <p:txBody>
          <a:bodyPr/>
          <a:lstStyle/>
          <a:p>
            <a:r>
              <a:rPr lang="pt-BR" dirty="0"/>
              <a:t>É o primeiro passo em qualquer projeto de ciência de dados, incluindo ML.</a:t>
            </a:r>
          </a:p>
          <a:p>
            <a:r>
              <a:rPr lang="pt-BR" dirty="0"/>
              <a:t>EDA nos ajudar a identificar: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erros óbvios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compreender os padrões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valores discrepantes, faltantes, duplicados ou eventos anômalos,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encontrar relações entre as variáveis 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descobrir quais variáveis realmente importam.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C8613DC-A437-4282-CBE3-E205108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1825624"/>
            <a:ext cx="4811486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xmlns="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169414E-7690-29B3-0E99-2CBD72DB7F02}"/>
              </a:ext>
            </a:extLst>
          </p:cNvPr>
          <p:cNvSpPr txBox="1"/>
          <p:nvPr/>
        </p:nvSpPr>
        <p:spPr>
          <a:xfrm>
            <a:off x="6650182" y="1825624"/>
            <a:ext cx="537002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Caixa </a:t>
            </a:r>
            <a:r>
              <a:rPr lang="pt-BR" sz="2800" dirty="0"/>
              <a:t>→ intervalo interquartil (IQR = Q3-Q1): mostra a variabilidade dos dados em torno da mediana.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800" dirty="0"/>
              <a:t>Se a mediana estiver deslocada dentro da caixa, indica </a:t>
            </a:r>
            <a:r>
              <a:rPr lang="pt-BR" sz="2800" b="1" dirty="0"/>
              <a:t>assimetria</a:t>
            </a:r>
            <a:r>
              <a:rPr lang="pt-BR" sz="2800" dirty="0"/>
              <a:t> na distribuição.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297335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xmlns="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169414E-7690-29B3-0E99-2CBD72DB7F02}"/>
              </a:ext>
            </a:extLst>
          </p:cNvPr>
          <p:cNvSpPr txBox="1"/>
          <p:nvPr/>
        </p:nvSpPr>
        <p:spPr>
          <a:xfrm>
            <a:off x="6650182" y="1825624"/>
            <a:ext cx="537002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Linhas que saem da caixa</a:t>
            </a:r>
            <a:r>
              <a:rPr lang="pt-BR" sz="2800" dirty="0"/>
              <a:t> → bigodes (</a:t>
            </a:r>
            <a:r>
              <a:rPr lang="pt-BR" sz="2800" i="1" dirty="0" err="1"/>
              <a:t>whiskers</a:t>
            </a:r>
            <a:r>
              <a:rPr lang="pt-BR" sz="2800" dirty="0"/>
              <a:t>): vão até o menor e maior valores que não são </a:t>
            </a:r>
            <a:r>
              <a:rPr lang="pt-BR" sz="2800" i="1" dirty="0" err="1"/>
              <a:t>outliers</a:t>
            </a:r>
            <a:r>
              <a:rPr lang="pt-BR" sz="2800" dirty="0"/>
              <a:t>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/>
              <a:t>Os limites são geralmente definidos por: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Q1 − 1.5×IQR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Q3 + 1.5×IQR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Pontos fora dos bigodes </a:t>
            </a:r>
            <a:r>
              <a:rPr lang="pt-BR" sz="2800" dirty="0"/>
              <a:t>→ possíveis </a:t>
            </a:r>
            <a:r>
              <a:rPr lang="pt-BR" sz="2800" i="1" dirty="0" err="1"/>
              <a:t>outliers</a:t>
            </a:r>
            <a:r>
              <a:rPr lang="pt-BR" sz="2800" dirty="0"/>
              <a:t>: são os valores abaixo e acima dos intervalos anteriores.</a:t>
            </a:r>
          </a:p>
        </p:txBody>
      </p:sp>
    </p:spTree>
    <p:extLst>
      <p:ext uri="{BB962C8B-B14F-4D97-AF65-F5344CB8AC3E}">
        <p14:creationId xmlns:p14="http://schemas.microsoft.com/office/powerpoint/2010/main" val="813508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CEF0240-DBED-302C-6359-B82C2FD35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92449D-5DD1-1F34-A15A-88F6B6353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95AF5C-FC96-BEE9-F3CF-9D0A8CC45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r>
              <a:rPr lang="pt-BR" dirty="0"/>
              <a:t>Com pandas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['Year'].</a:t>
            </a:r>
            <a:r>
              <a:rPr lang="en-US" dirty="0" err="1">
                <a:latin typeface="Consolas" panose="020B0609020204030204" pitchFamily="49" charset="0"/>
              </a:rPr>
              <a:t>plot.box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/>
              <a:t>Com Matplotlib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)</a:t>
            </a:r>
            <a:endParaRPr lang="pt-BR" dirty="0"/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plt.boxplot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['Year'])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plt.xlabel</a:t>
            </a:r>
            <a:r>
              <a:rPr lang="en-US" dirty="0">
                <a:latin typeface="Consolas" panose="020B0609020204030204" pitchFamily="49" charset="0"/>
              </a:rPr>
              <a:t>('Year')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plt.ylabel</a:t>
            </a:r>
            <a:r>
              <a:rPr lang="en-US" dirty="0">
                <a:latin typeface="Consolas" panose="020B0609020204030204" pitchFamily="49" charset="0"/>
              </a:rPr>
              <a:t>('Valores')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plt.title</a:t>
            </a:r>
            <a:r>
              <a:rPr lang="en-US" dirty="0">
                <a:latin typeface="Consolas" panose="020B0609020204030204" pitchFamily="49" charset="0"/>
              </a:rPr>
              <a:t>('Boxplot do Year')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54286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53D23D27-E58B-4FF2-DC2A-A3EC7FAC4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3025" y="1825624"/>
                <a:ext cx="668897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Z-score</a:t>
                </a:r>
              </a:p>
              <a:p>
                <a:r>
                  <a:rPr lang="pt-BR" dirty="0"/>
                  <a:t>Mede quantos desvios-padrão um valor está distante da média da distribuição.</a:t>
                </a:r>
              </a:p>
              <a:p>
                <a:r>
                  <a:rPr lang="pt-BR" dirty="0"/>
                  <a:t>Assume que os dados seguem uma distribuição semelhante à normal.</a:t>
                </a:r>
              </a:p>
              <a:p>
                <a:r>
                  <a:rPr lang="pt-BR" dirty="0"/>
                  <a:t>99.7% dos valores estão dentro do intervalo de +/- 3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Assim, assume-se que valores maiores do que +/- 3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/>
                  <a:t> são possíveis </a:t>
                </a:r>
                <a:r>
                  <a:rPr lang="pt-BR" i="1" dirty="0" err="1"/>
                  <a:t>outliers</a:t>
                </a:r>
                <a:r>
                  <a:rPr lang="pt-BR" dirty="0"/>
                  <a:t>, pois são valores raros.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3D23D27-E58B-4FF2-DC2A-A3EC7FAC4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3025" y="1825624"/>
                <a:ext cx="6688975" cy="5032375"/>
              </a:xfrm>
              <a:blipFill rotWithShape="0">
                <a:blip r:embed="rId2"/>
                <a:stretch>
                  <a:fillRect l="-1914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Z Scores (Z Value) &amp; Z Tab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t="5346"/>
          <a:stretch/>
        </p:blipFill>
        <p:spPr bwMode="auto">
          <a:xfrm>
            <a:off x="415636" y="2288566"/>
            <a:ext cx="4771506" cy="380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331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53D23D27-E58B-4FF2-DC2A-A3EC7FAC4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4175" y="1825624"/>
                <a:ext cx="58078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Z-score</a:t>
                </a:r>
              </a:p>
              <a:p>
                <a:r>
                  <a:rPr lang="pt-BR" dirty="0"/>
                  <a:t>Z-score de um valor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é calculado como: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indica a distância até a média: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dirty="0"/>
                  <a:t>→ valor igual à média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 → 1 desvio-padrão acima da média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 → 2 desvios-padrão abaixo da média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3D23D27-E58B-4FF2-DC2A-A3EC7FAC4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4175" y="1825624"/>
                <a:ext cx="5807825" cy="5032375"/>
              </a:xfrm>
              <a:blipFill rotWithShape="0">
                <a:blip r:embed="rId2"/>
                <a:stretch>
                  <a:fillRect l="-2099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8" descr="Master NIR Outlier Detection in Food Manufactur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r="10317"/>
          <a:stretch/>
        </p:blipFill>
        <p:spPr bwMode="auto">
          <a:xfrm>
            <a:off x="127462" y="2366123"/>
            <a:ext cx="5968538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057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Z-score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(include='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').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z_scores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np.abs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stats.zscore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]))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outliers_por_linha</a:t>
            </a:r>
            <a:r>
              <a:rPr lang="pt-BR" dirty="0">
                <a:latin typeface="Consolas" panose="020B0609020204030204" pitchFamily="49" charset="0"/>
              </a:rPr>
              <a:t> = (</a:t>
            </a:r>
            <a:r>
              <a:rPr lang="pt-BR" dirty="0" err="1">
                <a:latin typeface="Consolas" panose="020B0609020204030204" pitchFamily="49" charset="0"/>
              </a:rPr>
              <a:t>z_scores</a:t>
            </a:r>
            <a:r>
              <a:rPr lang="pt-BR" dirty="0">
                <a:latin typeface="Consolas" panose="020B0609020204030204" pitchFamily="49" charset="0"/>
              </a:rPr>
              <a:t> &gt; 3).</a:t>
            </a:r>
            <a:r>
              <a:rPr lang="pt-BR" dirty="0" err="1">
                <a:latin typeface="Consolas" panose="020B0609020204030204" pitchFamily="49" charset="0"/>
              </a:rPr>
              <a:t>any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axis</a:t>
            </a:r>
            <a:r>
              <a:rPr lang="pt-BR" dirty="0">
                <a:latin typeface="Consolas" panose="020B0609020204030204" pitchFamily="49" charset="0"/>
              </a:rPr>
              <a:t>=1)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df_outliers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outliers_por_linha</a:t>
            </a:r>
            <a:r>
              <a:rPr lang="pt-BR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88738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C20D2E-90CD-0147-9BD4-AEFA3D9C6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 desvantagens: </a:t>
            </a:r>
            <a:r>
              <a:rPr lang="pt-BR" dirty="0" err="1"/>
              <a:t>boxplot</a:t>
            </a:r>
            <a:r>
              <a:rPr lang="pt-BR" dirty="0"/>
              <a:t> (IQR)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C405BC-BEC5-E7AB-3253-7C4A1055E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23171" cy="5032375"/>
          </a:xfrm>
        </p:spPr>
        <p:txBody>
          <a:bodyPr>
            <a:normAutofit/>
          </a:bodyPr>
          <a:lstStyle/>
          <a:p>
            <a:r>
              <a:rPr lang="pt-BR" dirty="0"/>
              <a:t>Vantagens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Robusto a valores extremos, pois usa </a:t>
            </a:r>
            <a:r>
              <a:rPr lang="pt-BR" dirty="0" err="1"/>
              <a:t>quantis</a:t>
            </a:r>
            <a:r>
              <a:rPr lang="pt-BR" dirty="0"/>
              <a:t> e não média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Funciona bem mesmo com distribuições assimétricas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Fácil de interpretar visualmente (</a:t>
            </a:r>
            <a:r>
              <a:rPr lang="pt-BR" i="1" dirty="0" err="1"/>
              <a:t>boxplots</a:t>
            </a:r>
            <a:r>
              <a:rPr lang="pt-BR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Não assume nenhuma distribuição específica dos dados, i.e., independente da forma da distribuição</a:t>
            </a:r>
          </a:p>
          <a:p>
            <a:r>
              <a:rPr lang="pt-BR" dirty="0"/>
              <a:t>Desvantagens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 falhar em distribuições multimodais (vários picos)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fator 1.5 é empírico e pode não ser ideal em todos os contextos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Em conjuntos de dados grandes, pode definir muitos pontos como outliers ou não mostrar o verdadeiro intervalo dos dados em conjuntos menores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Ineficaz para conjuntos de dados pequenos, pois não representam a distribuição com precisão</a:t>
            </a:r>
          </a:p>
        </p:txBody>
      </p:sp>
    </p:spTree>
    <p:extLst>
      <p:ext uri="{BB962C8B-B14F-4D97-AF65-F5344CB8AC3E}">
        <p14:creationId xmlns:p14="http://schemas.microsoft.com/office/powerpoint/2010/main" val="2572821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AA11E60-97D7-DBC9-9FE6-EB1069DFE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088CC6-79E6-492B-E81B-EF9B20BF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 desvantagens: Z-score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8A274391-3285-4F78-D90D-D068F0EA0B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23171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Vantagens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Funciona bem quando os dados seguem uma distribuição aproximadamente normal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Permite comparar atributos em escalas diferentes (dados são padronizados)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Simples de calcular e interpretar</a:t>
                </a:r>
              </a:p>
              <a:p>
                <a:r>
                  <a:rPr lang="pt-BR" dirty="0"/>
                  <a:t>Desvantagens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Sensível a outliers, pois média e desvio-padrão são afetados por valores extremos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Não funciona bem com distribuições assimétricas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Pode gerar muitos falsos positivos em distribuições assimétricas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Parâmetros são necessários: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pt-B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da população devem ser conhecidos.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pt-BR" dirty="0"/>
                  <a:t>Caso contrário, devem ser usadas estimativas da amostra, o que pode ser um problema com </a:t>
                </a:r>
                <a:r>
                  <a:rPr lang="pt-BR" i="1" dirty="0" err="1"/>
                  <a:t>datasets</a:t>
                </a:r>
                <a:r>
                  <a:rPr lang="pt-BR" dirty="0"/>
                  <a:t> pequenos.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274391-3285-4F78-D90D-D068F0EA0B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23171" cy="5032375"/>
              </a:xfrm>
              <a:blipFill>
                <a:blip r:embed="rId3"/>
                <a:stretch>
                  <a:fillRect l="-978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511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DDF632-6282-292B-2F7F-A488A69B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métodos para detecção de </a:t>
            </a:r>
            <a:r>
              <a:rPr lang="pt-BR" i="1" dirty="0"/>
              <a:t>outliers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89AFE1-4AE2-748B-0989-60E24E26D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3" y="1825624"/>
            <a:ext cx="6085113" cy="5032375"/>
          </a:xfrm>
        </p:spPr>
        <p:txBody>
          <a:bodyPr/>
          <a:lstStyle/>
          <a:p>
            <a:r>
              <a:rPr lang="pt-BR" dirty="0"/>
              <a:t>Além de IQR e z-score, existem técnicas mais avançadas para detectar outliers, especialmente em dados complexos, multidimensionais ou não gaussianos.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algortimos</a:t>
            </a:r>
            <a:r>
              <a:rPr lang="en-US" dirty="0"/>
              <a:t> de ML: Isolation Forest, Local Outlier Factor, One-Class SVM, Autoencoders.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visuais</a:t>
            </a:r>
            <a:r>
              <a:rPr lang="en-US" dirty="0"/>
              <a:t>: </a:t>
            </a:r>
            <a:r>
              <a:rPr lang="pt-BR" dirty="0" err="1"/>
              <a:t>Violin</a:t>
            </a:r>
            <a:r>
              <a:rPr lang="pt-BR" dirty="0"/>
              <a:t> </a:t>
            </a:r>
            <a:r>
              <a:rPr lang="pt-BR" dirty="0" err="1"/>
              <a:t>plot</a:t>
            </a:r>
            <a:endParaRPr lang="pt-BR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pt-BR" dirty="0"/>
              <a:t>Combina </a:t>
            </a:r>
            <a:r>
              <a:rPr lang="pt-BR" i="1" dirty="0" err="1"/>
              <a:t>boxplot</a:t>
            </a:r>
            <a:r>
              <a:rPr lang="pt-BR" dirty="0"/>
              <a:t> com densidade, destacando assimetrias.</a:t>
            </a:r>
            <a:endParaRPr lang="en-US" dirty="0"/>
          </a:p>
        </p:txBody>
      </p:sp>
      <p:pic>
        <p:nvPicPr>
          <p:cNvPr id="2050" name="Picture 2" descr="How to Interpret Violin Charts - LabXchange">
            <a:extLst>
              <a:ext uri="{FF2B5EF4-FFF2-40B4-BE49-F238E27FC236}">
                <a16:creationId xmlns:a16="http://schemas.microsoft.com/office/drawing/2014/main" xmlns="" id="{11364164-7F4D-03F3-93C9-6F600D1DF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t="5324" r="4667" b="5324"/>
          <a:stretch>
            <a:fillRect/>
          </a:stretch>
        </p:blipFill>
        <p:spPr bwMode="auto">
          <a:xfrm>
            <a:off x="304801" y="1997205"/>
            <a:ext cx="5387743" cy="401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759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remover </a:t>
            </a:r>
            <a:r>
              <a:rPr lang="pt-BR" i="1" dirty="0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r>
              <a:rPr lang="pt-BR" b="1" dirty="0"/>
              <a:t>Aplicando a distância interquartil (IQR) em várias colunas numéricas</a:t>
            </a: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df.select_dtypes</a:t>
            </a:r>
            <a:r>
              <a:rPr lang="en-US" sz="2200" dirty="0">
                <a:latin typeface="Consolas" panose="020B0609020204030204" pitchFamily="49" charset="0"/>
              </a:rPr>
              <a:t>(include='number').columns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Q1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].quantile(0.25)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Q3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].quantile(0.75)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IQR = Q3 - Q1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df_sem_outliers_iqr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    ~((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 &lt; (Q1 - 1.5 * IQR)) |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      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 &gt; (Q3 + 1.5 * IQR))).any(axis=1)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b="1" dirty="0"/>
              <a:t>OBS</a:t>
            </a:r>
            <a:r>
              <a:rPr lang="en-US" sz="2200" dirty="0"/>
              <a:t>.: </a:t>
            </a:r>
            <a:r>
              <a:rPr lang="en-US" sz="2000" dirty="0">
                <a:latin typeface="Consolas" panose="020B0609020204030204" pitchFamily="49" charset="0"/>
              </a:rPr>
              <a:t>’any(axis=1)’ r</a:t>
            </a:r>
            <a:r>
              <a:rPr lang="pt-BR" sz="2000" dirty="0" err="1"/>
              <a:t>etorna</a:t>
            </a:r>
            <a:r>
              <a:rPr lang="pt-BR" sz="2000" dirty="0"/>
              <a:t> </a:t>
            </a:r>
            <a:r>
              <a:rPr lang="pt-BR" sz="2000" dirty="0" err="1"/>
              <a:t>True</a:t>
            </a:r>
            <a:r>
              <a:rPr lang="pt-BR" sz="2000" dirty="0"/>
              <a:t> se qualquer coluna daquela linha for </a:t>
            </a:r>
            <a:r>
              <a:rPr lang="pt-BR" sz="2000" i="1" dirty="0"/>
              <a:t>outlier</a:t>
            </a:r>
            <a:r>
              <a:rPr lang="pt-BR" sz="2000" dirty="0"/>
              <a:t> (i.e., </a:t>
            </a:r>
            <a:r>
              <a:rPr lang="pt-BR" sz="2000" dirty="0" err="1"/>
              <a:t>True</a:t>
            </a:r>
            <a:r>
              <a:rPr lang="pt-BR" sz="2000" dirty="0"/>
              <a:t>). Assim, mantemos o dataset com o mesmo número de linhas.</a:t>
            </a:r>
            <a:endParaRPr lang="en-US" sz="2200" i="1" dirty="0"/>
          </a:p>
        </p:txBody>
      </p:sp>
    </p:spTree>
    <p:extLst>
      <p:ext uri="{BB962C8B-B14F-4D97-AF65-F5344CB8AC3E}">
        <p14:creationId xmlns:p14="http://schemas.microsoft.com/office/powerpoint/2010/main" val="341511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4A0189-07D9-7182-C49F-053B365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realizar análise exploratória?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9158B5-68E9-E42E-59A2-B618E69A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6" y="1825624"/>
            <a:ext cx="5573484" cy="5032375"/>
          </a:xfrm>
        </p:spPr>
        <p:txBody>
          <a:bodyPr/>
          <a:lstStyle/>
          <a:p>
            <a:r>
              <a:rPr lang="pt-BR" dirty="0"/>
              <a:t>A análise exploratória é uma espécie de curadoria dos dados.</a:t>
            </a:r>
          </a:p>
          <a:p>
            <a:r>
              <a:rPr lang="pt-BR" dirty="0"/>
              <a:t>Ela garante que o modelo de ML não aprenda com lixo. </a:t>
            </a:r>
          </a:p>
          <a:p>
            <a:r>
              <a:rPr lang="pt-BR" dirty="0"/>
              <a:t>Se o dado de entrada é ruim, a previsão será pior ainda.</a:t>
            </a:r>
            <a:endParaRPr lang="en-US" dirty="0"/>
          </a:p>
        </p:txBody>
      </p:sp>
      <p:pic>
        <p:nvPicPr>
          <p:cNvPr id="1026" name="Picture 2" descr="Machine Learning — Garbage in Garbage Out | by Ritresh Girdhar | Medium">
            <a:extLst>
              <a:ext uri="{FF2B5EF4-FFF2-40B4-BE49-F238E27FC236}">
                <a16:creationId xmlns:a16="http://schemas.microsoft.com/office/drawing/2014/main" xmlns="" id="{1B7547F4-3D77-E9AF-BE27-E93FA57A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0" y="2242459"/>
            <a:ext cx="5655677" cy="31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46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6EC2A6C-BECC-337A-4393-0CFA0419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832037-52C7-5E4B-D1EC-81E4B347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remover </a:t>
            </a:r>
            <a:r>
              <a:rPr lang="pt-BR" i="1" dirty="0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F9F7DF-7AAA-4712-251C-F085B778A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r>
              <a:rPr lang="pt-BR" b="1" dirty="0"/>
              <a:t>Aplicando Z-score em várias colunas numéricas</a:t>
            </a: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df.select_dtypes</a:t>
            </a:r>
            <a:r>
              <a:rPr lang="en-US" sz="2200" dirty="0">
                <a:latin typeface="Consolas" panose="020B0609020204030204" pitchFamily="49" charset="0"/>
              </a:rPr>
              <a:t>(include='number').columns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z_scores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np.abs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</a:rPr>
              <a:t>stats.zscore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], </a:t>
            </a:r>
            <a:r>
              <a:rPr lang="en-US" sz="2200" dirty="0" err="1">
                <a:latin typeface="Consolas" panose="020B0609020204030204" pitchFamily="49" charset="0"/>
              </a:rPr>
              <a:t>nan_policy</a:t>
            </a:r>
            <a:r>
              <a:rPr lang="en-US" sz="2200" dirty="0">
                <a:latin typeface="Consolas" panose="020B0609020204030204" pitchFamily="49" charset="0"/>
              </a:rPr>
              <a:t>='omit'))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df_sem_outliers_z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[(</a:t>
            </a:r>
            <a:r>
              <a:rPr lang="en-US" sz="2200" dirty="0" err="1">
                <a:latin typeface="Consolas" panose="020B0609020204030204" pitchFamily="49" charset="0"/>
              </a:rPr>
              <a:t>z_scores</a:t>
            </a:r>
            <a:r>
              <a:rPr lang="en-US" sz="2200" dirty="0">
                <a:latin typeface="Consolas" panose="020B0609020204030204" pitchFamily="49" charset="0"/>
              </a:rPr>
              <a:t> &lt; 3).all(axis=1)]</a:t>
            </a:r>
          </a:p>
          <a:p>
            <a:pPr marL="457200" lvl="1" indent="0">
              <a:buNone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b="1" dirty="0"/>
              <a:t>OBS</a:t>
            </a:r>
            <a:r>
              <a:rPr lang="en-US" sz="2200" dirty="0"/>
              <a:t>.:</a:t>
            </a:r>
            <a:r>
              <a:rPr lang="en-US" sz="2000" dirty="0"/>
              <a:t> </a:t>
            </a:r>
            <a:r>
              <a:rPr lang="en-US" sz="2200" dirty="0">
                <a:latin typeface="Consolas" panose="020B0609020204030204" pitchFamily="49" charset="0"/>
              </a:rPr>
              <a:t>‘all(axis=1)’ </a:t>
            </a:r>
            <a:r>
              <a:rPr lang="en-US" sz="2000" dirty="0"/>
              <a:t>r</a:t>
            </a:r>
            <a:r>
              <a:rPr lang="pt-BR" sz="2000" dirty="0" err="1"/>
              <a:t>etorna</a:t>
            </a:r>
            <a:r>
              <a:rPr lang="pt-BR" sz="2000" dirty="0"/>
              <a:t> </a:t>
            </a:r>
            <a:r>
              <a:rPr lang="pt-BR" sz="2000" dirty="0" err="1"/>
              <a:t>True</a:t>
            </a:r>
            <a:r>
              <a:rPr lang="pt-BR" sz="2000" dirty="0"/>
              <a:t> somente se todas as colunas daquela linha tiverem </a:t>
            </a:r>
            <a:r>
              <a:rPr lang="pt-BR" dirty="0"/>
              <a:t>|z| &lt; 3, i.e., </a:t>
            </a:r>
            <a:r>
              <a:rPr lang="pt-BR" sz="2000" dirty="0"/>
              <a:t>se qualquer variável da linha for </a:t>
            </a:r>
            <a:r>
              <a:rPr lang="pt-BR" sz="2000" i="1" dirty="0"/>
              <a:t>outlier</a:t>
            </a:r>
            <a:r>
              <a:rPr lang="pt-BR" sz="2000" dirty="0"/>
              <a:t>, a linha inteira é removida.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28984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675130-3293-C53E-210E-BAED4931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DE8029-A57D-C5B0-A292-D731A9D67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5400" dirty="0" err="1">
                <a:solidFill>
                  <a:srgbClr val="FF0000"/>
                </a:solidFill>
              </a:rPr>
              <a:t>PAREi</a:t>
            </a:r>
            <a:r>
              <a:rPr lang="pt-BR" sz="5400" dirty="0">
                <a:solidFill>
                  <a:srgbClr val="FF0000"/>
                </a:solidFill>
              </a:rPr>
              <a:t> AQUI!!!!!!!!!!!!!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35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</a:t>
            </a:r>
            <a:r>
              <a:rPr lang="pt-BR" dirty="0" smtClean="0"/>
              <a:t>variáveis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647" y="1825624"/>
            <a:ext cx="6633557" cy="5032375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Objetivo</a:t>
            </a:r>
            <a:r>
              <a:rPr lang="en-US" dirty="0" smtClean="0"/>
              <a:t>: </a:t>
            </a:r>
            <a:r>
              <a:rPr lang="pt-BR" dirty="0" smtClean="0"/>
              <a:t>d</a:t>
            </a:r>
            <a:r>
              <a:rPr lang="pt-BR" dirty="0" smtClean="0"/>
              <a:t>escobrir </a:t>
            </a:r>
            <a:r>
              <a:rPr lang="pt-BR" dirty="0"/>
              <a:t>padrões e estruturas </a:t>
            </a:r>
            <a:r>
              <a:rPr lang="pt-BR" dirty="0" smtClean="0"/>
              <a:t>escondidas nos dados.</a:t>
            </a:r>
            <a:endParaRPr lang="pt-BR" dirty="0"/>
          </a:p>
          <a:p>
            <a:r>
              <a:rPr lang="pt-BR" dirty="0"/>
              <a:t>Relações entre variáveis revelam: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tendências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dependências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agrupamentos naturais</a:t>
            </a:r>
          </a:p>
          <a:p>
            <a:r>
              <a:rPr lang="pt-BR" dirty="0" smtClean="0"/>
              <a:t>Exemplo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Preço do carro ↑ conforme potência ↑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Consumo ↓ conforme peso </a:t>
            </a:r>
            <a:r>
              <a:rPr lang="pt-BR" dirty="0" smtClean="0"/>
              <a:t>↑</a:t>
            </a:r>
          </a:p>
          <a:p>
            <a:r>
              <a:rPr lang="pt-BR" dirty="0" smtClean="0"/>
              <a:t>Para analisar essas relações usamos: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Matriz de correlação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mtClean="0"/>
              <a:t>Diagrama </a:t>
            </a:r>
            <a:r>
              <a:rPr lang="pt-BR" dirty="0" smtClean="0"/>
              <a:t>de dispersão (</a:t>
            </a:r>
            <a:r>
              <a:rPr lang="pt-BR" i="1" dirty="0" err="1" smtClean="0"/>
              <a:t>scatterplot</a:t>
            </a:r>
            <a:r>
              <a:rPr lang="pt-BR" dirty="0" smtClean="0"/>
              <a:t>)</a:t>
            </a:r>
            <a:endParaRPr lang="pt-BR" dirty="0"/>
          </a:p>
          <a:p>
            <a:endParaRPr lang="en-US" dirty="0"/>
          </a:p>
        </p:txBody>
      </p:sp>
      <p:pic>
        <p:nvPicPr>
          <p:cNvPr id="1026" name="Picture 2" descr="Scatter Plot - Quality Improvement - ELF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4"/>
            <a:ext cx="4156365" cy="254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 correlation matrix? - mT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9" t="14546" r="13098" b="12727"/>
          <a:stretch/>
        </p:blipFill>
        <p:spPr bwMode="auto">
          <a:xfrm>
            <a:off x="1143778" y="4638502"/>
            <a:ext cx="3112113" cy="216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645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</a:t>
            </a:r>
            <a:r>
              <a:rPr lang="pt-BR" dirty="0" smtClean="0"/>
              <a:t>variáveis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Alguma relação interessante entre atributos</a:t>
            </a:r>
            <a:r>
              <a:rPr lang="pt-BR" dirty="0" smtClean="0"/>
              <a:t>?</a:t>
            </a:r>
          </a:p>
          <a:p>
            <a:r>
              <a:rPr lang="pt-BR" dirty="0"/>
              <a:t>análise da </a:t>
            </a:r>
            <a:r>
              <a:rPr lang="pt-BR" dirty="0" smtClean="0"/>
              <a:t>correlação</a:t>
            </a:r>
          </a:p>
          <a:p>
            <a:pPr lvl="1"/>
            <a:r>
              <a:rPr lang="pt-BR" dirty="0" err="1"/>
              <a:t>features</a:t>
            </a:r>
            <a:r>
              <a:rPr lang="pt-BR" dirty="0"/>
              <a:t> altamente correlacionadas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03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</a:t>
            </a:r>
            <a:r>
              <a:rPr lang="pt-BR" dirty="0" smtClean="0"/>
              <a:t>variáveis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804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46360E-3395-2D8B-6B09-2BE030CA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Sweetviz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F352C8-5FEE-B68D-8E54-4AB4DD844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49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Exemplo: </a:t>
            </a:r>
            <a:r>
              <a:rPr lang="pt-BR" dirty="0" err="1">
                <a:hlinkClick r:id="rId3"/>
              </a:rPr>
              <a:t>intro_eda.ipynb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627C64FD-88E0-EC8E-2A34-0D5737B4C854}"/>
              </a:ext>
            </a:extLst>
          </p:cNvPr>
          <p:cNvGrpSpPr/>
          <p:nvPr/>
        </p:nvGrpSpPr>
        <p:grpSpPr>
          <a:xfrm>
            <a:off x="1752685" y="2681262"/>
            <a:ext cx="8371070" cy="2659743"/>
            <a:chOff x="1752685" y="2681262"/>
            <a:chExt cx="8371070" cy="2659743"/>
          </a:xfrm>
        </p:grpSpPr>
        <p:pic>
          <p:nvPicPr>
            <p:cNvPr id="12" name="Picture 4" descr="Project Jupyter | Try Jupyter">
              <a:extLst>
                <a:ext uri="{FF2B5EF4-FFF2-40B4-BE49-F238E27FC236}">
                  <a16:creationId xmlns:a16="http://schemas.microsoft.com/office/drawing/2014/main" xmlns="" id="{FF92EA36-91E7-292B-D7A0-2D4D83A10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027" y="3102450"/>
              <a:ext cx="3461657" cy="1817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Google Colaboratory Colab - Guía Completa Español - Marketing Branding">
              <a:extLst>
                <a:ext uri="{FF2B5EF4-FFF2-40B4-BE49-F238E27FC236}">
                  <a16:creationId xmlns:a16="http://schemas.microsoft.com/office/drawing/2014/main" xmlns="" id="{46F1718A-89E6-9E63-E40B-2B19852D6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5" r="10641"/>
            <a:stretch/>
          </p:blipFill>
          <p:spPr bwMode="auto">
            <a:xfrm>
              <a:off x="6792684" y="2681262"/>
              <a:ext cx="3331071" cy="265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T12A01: FUNDAMENTALS OF PYTHON PROGRAMMING (SF) (SYNCHRONOUS E-LEARNING) -  NTUC LearningHub">
              <a:extLst>
                <a:ext uri="{FF2B5EF4-FFF2-40B4-BE49-F238E27FC236}">
                  <a16:creationId xmlns:a16="http://schemas.microsoft.com/office/drawing/2014/main" xmlns="" id="{33F6B1B4-9B79-D634-3E35-33F24609C8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0198"/>
            <a:stretch/>
          </p:blipFill>
          <p:spPr bwMode="auto">
            <a:xfrm>
              <a:off x="1752685" y="3176833"/>
              <a:ext cx="1894114" cy="187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inal de Adição 7">
              <a:extLst>
                <a:ext uri="{FF2B5EF4-FFF2-40B4-BE49-F238E27FC236}">
                  <a16:creationId xmlns:a16="http://schemas.microsoft.com/office/drawing/2014/main" xmlns="" id="{6959EE6C-DCDB-E78B-5C50-EBD3FF304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6799" y="3545037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inal de Adição 10">
              <a:extLst>
                <a:ext uri="{FF2B5EF4-FFF2-40B4-BE49-F238E27FC236}">
                  <a16:creationId xmlns:a16="http://schemas.microsoft.com/office/drawing/2014/main" xmlns="" id="{30A21FDB-ABA6-9FD5-49EF-7762414AE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6043" y="3467980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oratory Data Analysis (EDA) to understand and Prepare Data">
            <a:extLst>
              <a:ext uri="{FF2B5EF4-FFF2-40B4-BE49-F238E27FC236}">
                <a16:creationId xmlns:a16="http://schemas.microsoft.com/office/drawing/2014/main" xmlns="" id="{2B53786C-EA48-EFA0-0C06-852C72B3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658"/>
            <a:ext cx="4639355" cy="31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Importance of Data Preprocessing in Machine Learning (ML) - The  Couchbase Blog">
            <a:extLst>
              <a:ext uri="{FF2B5EF4-FFF2-40B4-BE49-F238E27FC236}">
                <a16:creationId xmlns:a16="http://schemas.microsoft.com/office/drawing/2014/main" xmlns="" id="{F14B1968-D6A4-B3E7-DF55-77B89A9A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603" y="1674354"/>
            <a:ext cx="4985922" cy="39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036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72D4A1-A378-83FF-6C9A-4A09E09F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Inspeção visual e estatística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D13CB1-C083-7C27-6EF9-0E24F733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86" y="1825624"/>
            <a:ext cx="10842171" cy="5032375"/>
          </a:xfrm>
        </p:spPr>
        <p:txBody>
          <a:bodyPr>
            <a:normAutofit lnSpcReduction="10000"/>
          </a:bodyPr>
          <a:lstStyle/>
          <a:p>
            <a:r>
              <a:rPr lang="pt-BR" noProof="0" dirty="0"/>
              <a:t>Utilizamos ferramentas estatísticas e de visualização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/>
              <a:t>Histogramas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 err="1"/>
              <a:t>Heatmaps</a:t>
            </a:r>
            <a:r>
              <a:rPr lang="pt-BR" dirty="0"/>
              <a:t> de correlação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noProof="0" dirty="0" err="1"/>
              <a:t>Boxplots</a:t>
            </a:r>
            <a:endParaRPr lang="pt-BR" i="1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Gráficos de barras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</a:t>
            </a:r>
            <a:r>
              <a:rPr lang="pt-BR" noProof="0" dirty="0" err="1"/>
              <a:t>iagramas</a:t>
            </a:r>
            <a:r>
              <a:rPr lang="pt-BR" noProof="0" dirty="0"/>
              <a:t> de dispersão</a:t>
            </a:r>
          </a:p>
          <a:p>
            <a:r>
              <a:rPr lang="pt-BR" noProof="0" dirty="0"/>
              <a:t>Bibliotecas mais usadas: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Pandas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Numpy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Scikit-learn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Matplotlib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Seaborn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Sweetviz</a:t>
            </a:r>
            <a:endParaRPr lang="pt-BR" noProof="0" dirty="0"/>
          </a:p>
        </p:txBody>
      </p:sp>
      <p:pic>
        <p:nvPicPr>
          <p:cNvPr id="2050" name="Picture 2" descr="python - Boxplot of Multiple Columns of a Pandas Dataframe on the Same  Figure (seaborn) - Stack Overflow">
            <a:extLst>
              <a:ext uri="{FF2B5EF4-FFF2-40B4-BE49-F238E27FC236}">
                <a16:creationId xmlns:a16="http://schemas.microsoft.com/office/drawing/2014/main" xmlns="" id="{AC874FC9-D4DF-FCCE-7D4C-6E37E308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94" y="2677886"/>
            <a:ext cx="2428496" cy="17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stogram notes in python with pandas and matplotlib | Andrew Wheeler">
            <a:extLst>
              <a:ext uri="{FF2B5EF4-FFF2-40B4-BE49-F238E27FC236}">
                <a16:creationId xmlns:a16="http://schemas.microsoft.com/office/drawing/2014/main" xmlns="" id="{7E0AD8A1-106B-D18C-9700-EACF0D64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908" y="2764971"/>
            <a:ext cx="2419646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ualizing Data (within and beyond Python)">
            <a:extLst>
              <a:ext uri="{FF2B5EF4-FFF2-40B4-BE49-F238E27FC236}">
                <a16:creationId xmlns:a16="http://schemas.microsoft.com/office/drawing/2014/main" xmlns="" id="{EF509281-F0C0-4694-DA02-F00FA0D08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6302" r="9465"/>
          <a:stretch>
            <a:fillRect/>
          </a:stretch>
        </p:blipFill>
        <p:spPr bwMode="auto">
          <a:xfrm>
            <a:off x="10149573" y="2764971"/>
            <a:ext cx="1947564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er arquivo com pandas">
            <a:extLst>
              <a:ext uri="{FF2B5EF4-FFF2-40B4-BE49-F238E27FC236}">
                <a16:creationId xmlns:a16="http://schemas.microsoft.com/office/drawing/2014/main" xmlns="" id="{579213CA-F5EB-9CFF-96B4-5DB0B3F4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76" y="4861000"/>
            <a:ext cx="1290599" cy="12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umpy">
            <a:extLst>
              <a:ext uri="{FF2B5EF4-FFF2-40B4-BE49-F238E27FC236}">
                <a16:creationId xmlns:a16="http://schemas.microsoft.com/office/drawing/2014/main" xmlns="" id="{7EAB4F95-FDE0-6834-5E7D-03DE080C3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56" y="4770021"/>
            <a:ext cx="1381578" cy="1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cikit-learn – Wikipédia, a enciclopédia livre">
            <a:extLst>
              <a:ext uri="{FF2B5EF4-FFF2-40B4-BE49-F238E27FC236}">
                <a16:creationId xmlns:a16="http://schemas.microsoft.com/office/drawing/2014/main" xmlns="" id="{4DCCB2DA-192C-6143-B932-730DB43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221" y="4606692"/>
            <a:ext cx="2035629" cy="10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ustomising figures in Matplotlib">
            <a:extLst>
              <a:ext uri="{FF2B5EF4-FFF2-40B4-BE49-F238E27FC236}">
                <a16:creationId xmlns:a16="http://schemas.microsoft.com/office/drawing/2014/main" xmlns="" id="{F3211FE7-2189-7EED-A346-6EC6D89B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43" y="4712719"/>
            <a:ext cx="2661557" cy="88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itHub - mwaskom/seaborn: Statistical data visualization in Python">
            <a:extLst>
              <a:ext uri="{FF2B5EF4-FFF2-40B4-BE49-F238E27FC236}">
                <a16:creationId xmlns:a16="http://schemas.microsoft.com/office/drawing/2014/main" xmlns="" id="{45EF3399-EB7A-56BB-8320-695CAC809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38" y="5452393"/>
            <a:ext cx="2569028" cy="12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weetviz">
            <a:extLst>
              <a:ext uri="{FF2B5EF4-FFF2-40B4-BE49-F238E27FC236}">
                <a16:creationId xmlns:a16="http://schemas.microsoft.com/office/drawing/2014/main" xmlns="" id="{0C3F2009-0A94-FA32-9039-802ED5A1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27" y="6076840"/>
            <a:ext cx="2750279" cy="66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8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dos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/>
              <a:t>Antes de explorarmos os dados, precisamos entender a sua taxonomia.</a:t>
            </a:r>
          </a:p>
          <a:p>
            <a:r>
              <a:rPr lang="pt-BR" dirty="0"/>
              <a:t>As variáveis (i.e., atributos ou rótulos) podem ser classificadas da seguinte forma: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3662697" y="3429000"/>
            <a:ext cx="4866605" cy="2825174"/>
            <a:chOff x="249382" y="2602667"/>
            <a:chExt cx="4295052" cy="2825174"/>
          </a:xfrm>
        </p:grpSpPr>
        <p:sp>
          <p:nvSpPr>
            <p:cNvPr id="4" name="CaixaDeTexto 3"/>
            <p:cNvSpPr txBox="1"/>
            <p:nvPr/>
          </p:nvSpPr>
          <p:spPr>
            <a:xfrm>
              <a:off x="249382" y="3816628"/>
              <a:ext cx="10381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Variável</a:t>
              </a: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1684710" y="3009481"/>
              <a:ext cx="1355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Qualitativa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1684710" y="4622642"/>
              <a:ext cx="15169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Quantitativa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397132" y="2602667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Nominal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3397132" y="3496617"/>
              <a:ext cx="973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Ordinal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3397132" y="4196861"/>
              <a:ext cx="1047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Discreta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3397132" y="5027731"/>
              <a:ext cx="11473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Contínua</a:t>
              </a:r>
            </a:p>
          </p:txBody>
        </p:sp>
        <p:cxnSp>
          <p:nvCxnSpPr>
            <p:cNvPr id="12" name="Conector de seta reta 11"/>
            <p:cNvCxnSpPr>
              <a:stCxn id="4" idx="3"/>
              <a:endCxn id="5" idx="1"/>
            </p:cNvCxnSpPr>
            <p:nvPr/>
          </p:nvCxnSpPr>
          <p:spPr>
            <a:xfrm flipV="1">
              <a:off x="1287487" y="3209536"/>
              <a:ext cx="397223" cy="807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4" idx="3"/>
            </p:cNvCxnSpPr>
            <p:nvPr/>
          </p:nvCxnSpPr>
          <p:spPr>
            <a:xfrm>
              <a:off x="1287487" y="4016683"/>
              <a:ext cx="406367" cy="79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>
              <a:stCxn id="5" idx="3"/>
              <a:endCxn id="7" idx="1"/>
            </p:cNvCxnSpPr>
            <p:nvPr/>
          </p:nvCxnSpPr>
          <p:spPr>
            <a:xfrm flipV="1">
              <a:off x="3040530" y="2802722"/>
              <a:ext cx="356602" cy="406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>
              <a:stCxn id="5" idx="3"/>
              <a:endCxn id="8" idx="1"/>
            </p:cNvCxnSpPr>
            <p:nvPr/>
          </p:nvCxnSpPr>
          <p:spPr>
            <a:xfrm>
              <a:off x="3040530" y="3209536"/>
              <a:ext cx="356602" cy="487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/>
            <p:cNvCxnSpPr>
              <a:stCxn id="6" idx="3"/>
              <a:endCxn id="9" idx="1"/>
            </p:cNvCxnSpPr>
            <p:nvPr/>
          </p:nvCxnSpPr>
          <p:spPr>
            <a:xfrm flipV="1">
              <a:off x="3201664" y="4396916"/>
              <a:ext cx="195468" cy="425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>
              <a:stCxn id="6" idx="3"/>
              <a:endCxn id="10" idx="1"/>
            </p:cNvCxnSpPr>
            <p:nvPr/>
          </p:nvCxnSpPr>
          <p:spPr>
            <a:xfrm>
              <a:off x="3201664" y="4822697"/>
              <a:ext cx="195468" cy="405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5261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qualitativas (categóricas)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15543" y="1825624"/>
            <a:ext cx="737141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São categorias, símbolos, nomes ou rótulos.</a:t>
            </a:r>
          </a:p>
          <a:p>
            <a:pPr marL="0" indent="0">
              <a:buNone/>
            </a:pPr>
            <a:r>
              <a:rPr lang="pt-BR" dirty="0"/>
              <a:t>Elas descrevem uma qualidade.</a:t>
            </a:r>
          </a:p>
          <a:p>
            <a:pPr marL="0" indent="0">
              <a:buNone/>
            </a:pPr>
            <a:r>
              <a:rPr lang="pt-BR" dirty="0"/>
              <a:t>Algumas podem ser ordenadas, mas operações aritméticas não são aplicáveis.</a:t>
            </a:r>
          </a:p>
          <a:p>
            <a:r>
              <a:rPr lang="pt-BR" b="1" dirty="0"/>
              <a:t>Nominal</a:t>
            </a:r>
            <a:r>
              <a:rPr lang="pt-BR" dirty="0"/>
              <a:t>: Não existe uma ordem inerente.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Sistemas Operacionais (Linux, Windows, </a:t>
            </a:r>
            <a:r>
              <a:rPr lang="pt-BR" dirty="0" err="1"/>
              <a:t>macOS</a:t>
            </a:r>
            <a:r>
              <a:rPr lang="pt-BR" dirty="0"/>
              <a:t>), Cores de LED, Tipos de Banco de Dados.</a:t>
            </a:r>
          </a:p>
          <a:p>
            <a:r>
              <a:rPr lang="pt-BR" b="1" dirty="0"/>
              <a:t>Ordinal</a:t>
            </a:r>
            <a:r>
              <a:rPr lang="pt-BR" dirty="0"/>
              <a:t>: Existe uma hierarquia ou ordem lógica.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Febre (baixa, média, alta), Nível de Senioridade (Junior, Pleno, Sênior), Planos de Assinatura (Free, Premium, Enterprise).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xmlns="" id="{39E1B175-32CE-F079-D61C-8CB4F7439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1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quantitativas (numéricas)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28457" y="1825624"/>
            <a:ext cx="7458497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São números reais. </a:t>
            </a:r>
          </a:p>
          <a:p>
            <a:pPr marL="0" indent="0">
              <a:buNone/>
            </a:pPr>
            <a:r>
              <a:rPr lang="pt-BR" dirty="0"/>
              <a:t>Podem ser ordenados e usados em operações aritméticas (e.g., média, variância). </a:t>
            </a:r>
          </a:p>
          <a:p>
            <a:pPr marL="0" indent="0">
              <a:buNone/>
            </a:pPr>
            <a:r>
              <a:rPr lang="pt-BR" dirty="0"/>
              <a:t>Possuem unidade de medida.</a:t>
            </a:r>
          </a:p>
          <a:p>
            <a:r>
              <a:rPr lang="pt-BR" b="1" dirty="0"/>
              <a:t>Discreta:</a:t>
            </a:r>
            <a:r>
              <a:rPr lang="pt-BR" dirty="0"/>
              <a:t> Valores contáveis, geralmente números inteiros.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Quantidade de núcleos da CPU, número de bugs abertos no </a:t>
            </a:r>
            <a:r>
              <a:rPr lang="pt-BR" dirty="0" err="1"/>
              <a:t>Jira</a:t>
            </a:r>
            <a:r>
              <a:rPr lang="pt-BR" dirty="0"/>
              <a:t>, total de usuários ativos.</a:t>
            </a:r>
          </a:p>
          <a:p>
            <a:r>
              <a:rPr lang="pt-BR" b="1" dirty="0"/>
              <a:t>Contínua:</a:t>
            </a:r>
            <a:r>
              <a:rPr lang="pt-BR" dirty="0"/>
              <a:t> Valores que podem assumir qualquer número dentro de um intervalo.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Tempo de resposta de uma API, latência de rede, tamanho de um arquivo em MB, temperatura do processador.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xmlns="" id="{CEBF5479-3F8E-21EE-0D34-F0A03BFB7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52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0D0CA4-219F-B2F8-2326-FCB5C23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Inspeção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9CF505-9425-FAE9-8AD1-28EE07D08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1431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Inicialmente, verificamos algumas informações básicas dos dados.</a:t>
            </a:r>
          </a:p>
          <a:p>
            <a:pPr marL="0" indent="0">
              <a:buNone/>
            </a:pPr>
            <a:r>
              <a:rPr lang="pt-BR" dirty="0"/>
              <a:t>Para tal, após carregarmos os dados, usamos atributos e métodos da biblioteca </a:t>
            </a:r>
            <a:r>
              <a:rPr lang="pt-BR" b="1" dirty="0"/>
              <a:t>pandas</a:t>
            </a:r>
            <a:r>
              <a:rPr lang="pt-BR" dirty="0"/>
              <a:t>.</a:t>
            </a:r>
          </a:p>
          <a:p>
            <a:r>
              <a:rPr lang="pt-BR" dirty="0"/>
              <a:t>Dimensão dos dados: linhas x colunas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df.shape</a:t>
            </a:r>
            <a:endParaRPr lang="pt-BR" dirty="0"/>
          </a:p>
          <a:p>
            <a:r>
              <a:rPr lang="pt-BR" dirty="0"/>
              <a:t>Tipos de dados: numéricos, categóricos,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df.dtypes</a:t>
            </a:r>
            <a:endParaRPr lang="pt-BR" dirty="0"/>
          </a:p>
          <a:p>
            <a:r>
              <a:rPr lang="pt-BR" dirty="0"/>
              <a:t>Estatísticas básicas: média, min, </a:t>
            </a:r>
            <a:r>
              <a:rPr lang="pt-BR" dirty="0" err="1"/>
              <a:t>max</a:t>
            </a:r>
            <a:r>
              <a:rPr lang="pt-BR" dirty="0"/>
              <a:t>, quartis, mediana, desvio padrão,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df.describe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0299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9969</TotalTime>
  <Words>2865</Words>
  <Application>Microsoft Office PowerPoint</Application>
  <PresentationFormat>Widescreen</PresentationFormat>
  <Paragraphs>388</Paragraphs>
  <Slides>49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Consolas</vt:lpstr>
      <vt:lpstr>Courier New</vt:lpstr>
      <vt:lpstr>Wingdings</vt:lpstr>
      <vt:lpstr>Tema do Office</vt:lpstr>
      <vt:lpstr>C24 - Inteligência Artificial: Análise Exploratória de Dados (EDA)</vt:lpstr>
      <vt:lpstr>Apresentação do PowerPoint</vt:lpstr>
      <vt:lpstr>Introdução</vt:lpstr>
      <vt:lpstr>Por que realizar análise exploratória?</vt:lpstr>
      <vt:lpstr>Inspeção visual e estatística</vt:lpstr>
      <vt:lpstr>Tipo dos dados</vt:lpstr>
      <vt:lpstr>Tipo dos dados: variáveis qualitativas (categóricas)</vt:lpstr>
      <vt:lpstr>Tipo dos dados: variáveis quantitativas (numéricas)</vt:lpstr>
      <vt:lpstr>Inspeção inicial dos dados</vt:lpstr>
      <vt:lpstr>Limpeza dos dados</vt:lpstr>
      <vt:lpstr>Removendo valores irrelevantes</vt:lpstr>
      <vt:lpstr>Removendo duplicatas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O que é um outlier?</vt:lpstr>
      <vt:lpstr>O que é um outlier?</vt:lpstr>
      <vt:lpstr>O que eles causam?</vt:lpstr>
      <vt:lpstr>O que eles causam?</vt:lpstr>
      <vt:lpstr>O que eles causam?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Vantagens e desvantagens: boxplot (IQR)</vt:lpstr>
      <vt:lpstr>Vantagens e desvantagens: Z-score</vt:lpstr>
      <vt:lpstr>Outros métodos para detecção de outliers</vt:lpstr>
      <vt:lpstr>Como remover outliers?</vt:lpstr>
      <vt:lpstr>Como remover outliers?</vt:lpstr>
      <vt:lpstr>Apresentação do PowerPoint</vt:lpstr>
      <vt:lpstr>Relação entre variáveis</vt:lpstr>
      <vt:lpstr>Relação entre variáveis</vt:lpstr>
      <vt:lpstr>Relação entre variáveis</vt:lpstr>
      <vt:lpstr>Sweetviz</vt:lpstr>
      <vt:lpstr>Exemplo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1932</cp:revision>
  <dcterms:created xsi:type="dcterms:W3CDTF">2020-01-20T13:50:05Z</dcterms:created>
  <dcterms:modified xsi:type="dcterms:W3CDTF">2026-01-26T01:58:44Z</dcterms:modified>
</cp:coreProperties>
</file>